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64"/>
  </p:notesMasterIdLst>
  <p:sldIdLst>
    <p:sldId id="309" r:id="rId2"/>
    <p:sldId id="292" r:id="rId3"/>
    <p:sldId id="815" r:id="rId4"/>
    <p:sldId id="758" r:id="rId5"/>
    <p:sldId id="816" r:id="rId6"/>
    <p:sldId id="759" r:id="rId7"/>
    <p:sldId id="760" r:id="rId8"/>
    <p:sldId id="761" r:id="rId9"/>
    <p:sldId id="762" r:id="rId10"/>
    <p:sldId id="763" r:id="rId11"/>
    <p:sldId id="764" r:id="rId12"/>
    <p:sldId id="766" r:id="rId13"/>
    <p:sldId id="767" r:id="rId14"/>
    <p:sldId id="768" r:id="rId15"/>
    <p:sldId id="769" r:id="rId16"/>
    <p:sldId id="770" r:id="rId17"/>
    <p:sldId id="817" r:id="rId18"/>
    <p:sldId id="771" r:id="rId19"/>
    <p:sldId id="772" r:id="rId20"/>
    <p:sldId id="773" r:id="rId21"/>
    <p:sldId id="774" r:id="rId22"/>
    <p:sldId id="775" r:id="rId23"/>
    <p:sldId id="776" r:id="rId24"/>
    <p:sldId id="777" r:id="rId25"/>
    <p:sldId id="778" r:id="rId26"/>
    <p:sldId id="779" r:id="rId27"/>
    <p:sldId id="814" r:id="rId28"/>
    <p:sldId id="780" r:id="rId29"/>
    <p:sldId id="781" r:id="rId30"/>
    <p:sldId id="782" r:id="rId31"/>
    <p:sldId id="783" r:id="rId32"/>
    <p:sldId id="818" r:id="rId33"/>
    <p:sldId id="784" r:id="rId34"/>
    <p:sldId id="785" r:id="rId35"/>
    <p:sldId id="787" r:id="rId36"/>
    <p:sldId id="788" r:id="rId37"/>
    <p:sldId id="822" r:id="rId38"/>
    <p:sldId id="819" r:id="rId39"/>
    <p:sldId id="792" r:id="rId40"/>
    <p:sldId id="793" r:id="rId41"/>
    <p:sldId id="813" r:id="rId42"/>
    <p:sldId id="820" r:id="rId43"/>
    <p:sldId id="794" r:id="rId44"/>
    <p:sldId id="795" r:id="rId45"/>
    <p:sldId id="796" r:id="rId46"/>
    <p:sldId id="797" r:id="rId47"/>
    <p:sldId id="798" r:id="rId48"/>
    <p:sldId id="799" r:id="rId49"/>
    <p:sldId id="800" r:id="rId50"/>
    <p:sldId id="801" r:id="rId51"/>
    <p:sldId id="802" r:id="rId52"/>
    <p:sldId id="803" r:id="rId53"/>
    <p:sldId id="804" r:id="rId54"/>
    <p:sldId id="805" r:id="rId55"/>
    <p:sldId id="806" r:id="rId56"/>
    <p:sldId id="807" r:id="rId57"/>
    <p:sldId id="808" r:id="rId58"/>
    <p:sldId id="809" r:id="rId59"/>
    <p:sldId id="810" r:id="rId60"/>
    <p:sldId id="811" r:id="rId61"/>
    <p:sldId id="812" r:id="rId62"/>
    <p:sldId id="345" r:id="rId63"/>
  </p:sldIdLst>
  <p:sldSz cx="12192000" cy="6858000"/>
  <p:notesSz cx="6954838" cy="93091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Open Sans Extrabold" panose="020B0606030504020204" pitchFamily="34" charset="0"/>
      <p:bold r:id="rId74"/>
      <p:italic r:id="rId75"/>
      <p:boldItalic r:id="rId76"/>
    </p:embeddedFont>
    <p:embeddedFont>
      <p:font typeface="Roboto Condensed" panose="02000000000000000000" pitchFamily="2" charset="0"/>
      <p:regular r:id="rId77"/>
      <p:bold r:id="rId78"/>
      <p:italic r:id="rId79"/>
      <p:boldItalic r:id="rId80"/>
    </p:embeddedFont>
    <p:embeddedFont>
      <p:font typeface="Roboto Condensed Light" panose="02000000000000000000" pitchFamily="2" charset="0"/>
      <p:regular r:id="rId81"/>
      <p:bold r:id="rId82"/>
      <p:italic r:id="rId83"/>
      <p:boldItalic r:id="rId84"/>
    </p:embeddedFont>
    <p:embeddedFont>
      <p:font typeface="Wingdings 3" pitchFamily="2" charset="2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bDw3AP9R/YcG16ezs4KPA==" hashData="GESD1XalCu+VpeQeO3RlXYTq7HuF3PDsqEWXmK99EvzGl86X2Y9RcLpqRwm87jDnnBg3UfkkRiHnewhuDE/pj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11C"/>
    <a:srgbClr val="8F201B"/>
    <a:srgbClr val="D8243F"/>
    <a:srgbClr val="D81A60"/>
    <a:srgbClr val="B71B1C"/>
    <a:srgbClr val="301B92"/>
    <a:srgbClr val="673BB7"/>
    <a:srgbClr val="607D8B"/>
    <a:srgbClr val="ED524F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font" Target="fonts/font20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3/12/25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8.jpeg"/><Relationship Id="rId1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9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9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3530F3-E595-EA48-AA18-0E0EA367D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5EAF9-7E28-6840-B3F3-400CC3AA94E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AAFD150-FB5C-D647-A779-AD0371D91A8C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4CE05E9-3044-3847-8DEA-6EAE6F2359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EAB505-E3B4-1D49-BC5E-C9396D602A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E5B9ED-D9BE-724F-B2D9-6D756BF0F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E2BE76-7FB8-884F-B7A9-AB3AB25BC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C2B340-585A-DF45-A35E-283C91E67B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678E44-6045-454D-AEE8-12647A810D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118EBC5-91DE-F04D-8AAA-1BC6DB297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F0051-D08C-834A-B6EC-F27DB682F9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81725B-9534-4D41-9342-D6448D5B5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6F9BF8-CED0-2A42-8AA1-77528C6E8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512ABA-9FD2-F841-9DC5-9BB8DE9D2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63DC0D2C-AEBD-2B43-A40F-219AF41A9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09AA-082C-4E46-9195-9B39951B64A8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</p:spTree>
    <p:extLst>
      <p:ext uri="{BB962C8B-B14F-4D97-AF65-F5344CB8AC3E}">
        <p14:creationId xmlns:p14="http://schemas.microsoft.com/office/powerpoint/2010/main" val="345581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66FB81-7CD1-9742-AB26-00ED3C9F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48990E-2530-AF41-A8F8-E84A84CD0F15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76999E19-2095-6F41-BABD-A4D5328B8D3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B6AF243-7086-6447-B371-BD68AF74F92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71E73-2208-1F4D-8158-CF5BF9FF8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E84546-AA85-4D4C-AAE7-968D05BC51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C3276D8-47BA-E24C-A53B-545E5121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6E3978-8F24-3A4E-B81F-AB7C4007A9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E175BA-4A88-514D-9EF1-A74A9579B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FB9B43-4C63-7040-84C8-A863841BB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6CE974E-FE07-CE47-BE54-A75C51D1E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91600E-1457-7844-B4E6-41FD4E413B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038702-1A46-D741-B21C-9CBEB778F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7" name="Picture 46" descr="User icon Royalty Free Vector Image - VectorStock">
            <a:extLst>
              <a:ext uri="{FF2B5EF4-FFF2-40B4-BE49-F238E27FC236}">
                <a16:creationId xmlns:a16="http://schemas.microsoft.com/office/drawing/2014/main" id="{F5D28666-61B6-684E-9074-01B275C3A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20DD8E-C140-B845-97C2-5F19A2BF6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3D61B0-DF5E-5844-A9D4-8B4AD1251FE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A471078D-3455-8C44-9933-F218631F6A8F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37E34BF-3299-AD4D-89A4-5F0D85F72F7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1EC245-2945-2E47-908A-04F360302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84AE1-944A-8848-AFAF-63B256440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B5EBDE-8563-1B4A-BBEA-353E73E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516460-1170-1B41-86CB-3C8E0E6D74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519DED-2E89-7B4D-A43B-DC35825266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63B8940-5DD8-8E4F-9F6E-F7A604EF5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E4BDE8-D1D7-AA4E-80FE-89B844354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193339-DFA6-1E42-9BA5-271BA1C8AF3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686C7A-9CE0-EA4B-B701-BDAE2FBAA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7F58ED9E-F84D-FC41-8193-CD707BA5D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1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6134B3-58BE-F14A-BE8B-57E18041F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46713E-D602-954E-ADDB-4976EE51F0D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56F8BE8-600F-B64C-8A78-5EA9F842D94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036EBB-CECE-9E4B-ACE1-A2A1DE91B52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BCE9B-FA1B-0047-812E-F55E8AA26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E7A2-19F4-F24B-B073-BCE81A8C36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E2786B-9FF5-3944-831A-5F7D820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03D558-1FFA-4C4F-AC30-8869E894C8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DC0A16-6E1B-974E-ABC7-F00B346719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02FACFC-D86D-2449-82F7-4FA2D2F01E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A3BEFF8-8958-1644-800B-A125DCE2DE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F55395-7813-C248-B7BE-24D04CB71D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964714-52EC-5548-8107-AAB013485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25258E5A-E611-844D-B52B-8B53E193A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355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D2BFC-B984-0547-807F-0CDDC5070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CB272E-D38A-2048-A70E-426C443ABD0C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91219F5-207B-284A-BBA7-0079914E62B4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7F7325C-2C52-734E-A544-917A8BA86D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8F1532-D575-5140-8777-167ECB8F9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E9C10-8A8A-0A46-B517-47161CEAA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6FBFCF1-F559-DC4A-B86B-609BE3958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087FBE8-C595-F949-9F52-DB1D979B8D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BDD603-6EE0-0440-9C59-E9DB2EDD51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4D946A9-3B04-4548-AA50-5C0DBE963C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C069720-E1F5-9449-AAF5-8802D2BEF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CE1B1F-1F6D-D54F-9E18-3186601371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6DB1D3-EADB-EF44-8169-06A5C4689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D6E06EA-4F7A-8F43-91D1-961E71288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13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4" descr="https://cdn5.vectorstock.com/i/1000x1000/21/59/dbms-database-management-system-computer-data-vector-8212159.jpg">
            <a:extLst>
              <a:ext uri="{FF2B5EF4-FFF2-40B4-BE49-F238E27FC236}">
                <a16:creationId xmlns:a16="http://schemas.microsoft.com/office/drawing/2014/main" id="{8D4396BC-5242-D94F-8E69-A72690FB25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790868-6719-B24D-B907-C9AFE5249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7ED87-6603-A54C-A2CC-87D5B51B4E0F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0EC3C86D-1564-3741-969E-C790FA56C32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244FD3DB-8AF9-CD42-9AEA-879B4E8C37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393065-03E0-594B-AC9C-63E1D4E10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82C28B2-A4EE-404A-A759-E4500A8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F9B63-1A5B-DE4B-8F3B-B9C2C51163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12BA1B-2262-C845-8290-E900963192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0831625-19E9-EC4D-BD6A-B5E8195F6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B02233-EF2B-2443-8095-99B70F3DD6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05E3E1-C04C-884B-899C-28F60ED553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D78D8F-68A7-3644-B75F-CBB840855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6D8314FB-A0BF-D44D-A575-451467DDC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43B0A8-2114-1C49-852B-D508C3633C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02216C-C343-8747-B542-352FAC887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D74793-F2C9-9B44-9903-80E671B0524E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71ABFFCC-FDFF-9243-8AFA-B7ECBA3396E1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02F13025-4A92-A747-ADA7-B8394182319B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18834-A922-474B-AF10-CA62D10B6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6C8693-849A-5540-98BE-1FBE224C18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CE39919-834C-DD44-A2E8-AE850AB0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146A6-8681-5046-A8EA-E2FB1ADF9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8A4726-07B5-0541-A7DB-D44067D307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3712B52-5E7A-C54F-91A0-7895E06AC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B8F95CA-5AD9-4D4F-9AD3-1ED004B0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6AEBD84-F962-5D41-B339-13F5BE5DE7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142AC3-0EBC-584F-9C4A-B8FBEB000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C733A788-8214-BC4C-8494-810701F934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97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2B9BB3-DEDA-2F4B-A380-DE386BDE3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F2A1DF-1C33-E943-98DB-E90F51EC058B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16D403B-8EDE-2042-BD96-FDEDA4564E28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D72753E8-B7B8-0449-AD7F-28A17EBE94E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1ACCB9-C496-DC46-A905-6E83D95EE9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AAE9F5-B132-6E43-A247-1F92BF873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BA8E60-2FEE-2040-86FC-C53D83CA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27CC1A-206E-4647-85A6-A4401FD891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C0ECB9-06CC-4C47-B152-8DF8A0A675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82AA28A-9344-7340-817B-ADE641B7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7520BE6-F11A-4E43-8426-661D684C09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A6D48C-9475-2942-A504-BD4F6517DF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A8E096-1F35-F24D-A5D7-48EF892A7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4B85BDB-997F-F944-92FB-33C5C67C6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4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22E5BE-4D56-294F-8333-FA33FDBB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8C2782-F1CB-3140-A1FD-ADA7387699B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96A772C-F2AA-E84D-8B0D-30A4E33E501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AEB168F-3A96-3842-B07D-75059ED3199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15EE77-0E93-6345-93B5-CABCF596CF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D0CEC8-7A46-7A43-8890-DDEF4D767F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83B68DD-D693-6E4E-BE38-E2411240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BE3985-9589-CD42-A95B-71909B4ED0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F967ED-404F-C449-8921-F8C49904E7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97E2A59-D7B6-A14F-B0B3-08CB27D79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79FD625-5CCC-A84E-AC86-0C0755358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6C01FE-9B83-0A4F-B7A5-9B1B484BB9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0E8790-51BF-6D40-95C7-C868750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A8D3440D-C8BF-EE4E-8FB1-6E79EEBA95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6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E6A39-B94D-4B44-87FF-81B630E6F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061B7F-424E-7B4C-8835-80A4C385F464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1391A50-5EAE-2143-AB1B-14B06B5D1C02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CB3B8DC7-4401-BE47-9521-82A6D33DD19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BDF622-A0BA-2F47-8E30-116370FAD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DF0E80-5A94-F846-8528-46F9FDF986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5BB76DE-E7D5-8A45-8935-78A6F09C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4DDFE-982C-DB48-BCC6-91745921ED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401E-D15E-7F46-9409-A74E3DF56B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601EB9-EDC6-A84D-93FF-FE0A2A5522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9B560A8-BFD0-504C-836C-5BDCE952A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DE859-206B-734B-AC60-B4B72F82E5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5FD58E-A530-5B4D-B66E-CA0317957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26D7B6C-080F-CA4F-9D87-ECE5CA4A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1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0844F7-B1E8-C14E-9D9F-20EC050A0FBF}"/>
              </a:ext>
            </a:extLst>
          </p:cNvPr>
          <p:cNvGrpSpPr/>
          <p:nvPr userDrawn="1"/>
        </p:nvGrpSpPr>
        <p:grpSpPr>
          <a:xfrm>
            <a:off x="9506678" y="708951"/>
            <a:ext cx="2554142" cy="828000"/>
            <a:chOff x="131178" y="5775961"/>
            <a:chExt cx="2530238" cy="820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67CF8-CEA4-D247-8961-5FAFC9388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59C4B1-B342-DB40-9BF7-DA9F2810F42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F9B9F1F1-962F-6B42-ADD5-114B76A2CF6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9605EF62-6505-4A4B-BE31-06DB3AC427E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7594A79-B00D-5542-ADB3-CE314B21E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Introduction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62F38DA-89B2-284D-AC10-6DCE5B666DE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EBB3EAC6-54FF-8D46-BDF5-74745025220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0B8189-E0A7-7140-9F0E-E80A0D6BCCCA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FFB54A-AC29-2141-853D-294ED7141117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8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350D6B-9DB3-2148-B2CB-2B7C7285D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0C5DA-9A0B-B24F-9EC5-76BCCC325B50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2D3625A9-EE29-D54C-B4AB-CA7C51065B6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86AADAD8-2C9D-2642-ADDD-2C31AEFACD55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92031-D806-1A4D-A507-C19CE95B4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CC97E3-2DFF-284E-AFBC-6AD6310991E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461608"/>
            <a:ext cx="3191649" cy="1576463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DD26CD-EB54-9C49-995A-A1677164C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17DF0-AF65-A246-A6EE-40CB0A8EA5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3CE410-FA5F-0A4E-AE68-BEFB676C2A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E2906A2-CD49-CB4E-8BAC-58CA405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09210C9-4E89-3B41-976F-0E7B306DDF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4F3949-68F6-654F-8666-B97AA18322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2" y="119322"/>
            <a:ext cx="3546204" cy="16023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05A432-2273-FB4D-A831-D1185EEBE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6D29D-9442-9F4E-8F75-1AAD78587B0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0452FEB6-AF2A-9844-9315-F6399C88E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19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0C8BC-1AB9-A842-9D78-1B37F0253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993D0-9F5D-8840-9992-092C1B8FF021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2D051FB2-C980-6447-84BE-9646F7C31A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48E07297-ADD3-9C4C-AD36-D9B0CA807C0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F472A9-B220-C146-B296-ADC45388C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8989C9-7107-F54D-8524-332C589C7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20D92FD-4A39-BF40-A294-E632CFD4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1D2547-B9DC-3C41-BDC4-171D1B1F7E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71275-29EC-8C48-B02E-5FE8ECED23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D78E2D1-95D3-5649-94EE-5497BCB43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CA1C641-8279-7046-8BB2-7B2D29635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13CE4-CFCB-3A4F-BA94-EA8AD1C6BC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3D65C5-E6CE-8742-AF7B-6E3D9C4B9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F3962432-878B-0B43-A08E-00C1FF6C2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30" name="Picture 6" descr="What You Should Know and Do Before Becoming a Data Scientist - Drilling  Sense from Data">
            <a:extLst>
              <a:ext uri="{FF2B5EF4-FFF2-40B4-BE49-F238E27FC236}">
                <a16:creationId xmlns:a16="http://schemas.microsoft.com/office/drawing/2014/main" id="{05F0B00D-638A-964D-B6BF-3A3F555E7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65" y="1788483"/>
            <a:ext cx="4131076" cy="20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66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5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C2E8DACE-EE39-314C-966F-CB5430C0AC1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D3FE74A2-4088-1D41-AE50-64F01E41C65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85AC5EEE-280F-334A-A474-573C6C0AD60A}"/>
              </a:ext>
            </a:extLst>
          </p:cNvPr>
          <p:cNvSpPr txBox="1">
            <a:spLocks/>
          </p:cNvSpPr>
          <p:nvPr userDrawn="1"/>
        </p:nvSpPr>
        <p:spPr>
          <a:xfrm>
            <a:off x="2954152" y="6578262"/>
            <a:ext cx="7179528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/>
              <a:t> 2101CS622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(INS)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Unit:5 – Key Management and Remote User Authentication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F323922-AE14-BF46-9CE4-7BC14503F84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CC3229B5-5268-9F44-A8B7-066ABB1EE2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5E913-C01C-424D-8D99-C8196613D9A8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10687-3B4B-2A4B-AB3B-673778E9B3D8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4E34C89-7096-4340-A6A6-1404F5193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682" y="5799487"/>
            <a:ext cx="1832503" cy="7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4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8FEE4-E542-57FC-3469-83022BB0CD6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26" name="Picture 2" descr="Cyber Security - Denovo - Legal Case Management Software for UK Law Firms">
            <a:extLst>
              <a:ext uri="{FF2B5EF4-FFF2-40B4-BE49-F238E27FC236}">
                <a16:creationId xmlns:a16="http://schemas.microsoft.com/office/drawing/2014/main" id="{3EBFF55E-F6DD-96B2-BD50-D9BD0D0E9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79" y="2175639"/>
            <a:ext cx="2426582" cy="2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Unit-1: Symmetric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Cipher Model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1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75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252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4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A83EC325-801E-1444-AF90-DA60E9B6D3F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27064FA1-923A-ED45-9757-3DB5CD60488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E94A8CF0-892B-2F46-816A-D2A122B00A0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D95B4F31-E80D-5D44-B03C-09D0D0BD80D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452C53E5-5198-DE46-B6DC-B6632CA1E7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AA73BD-5DDB-924D-BF2A-BDF49F51D03C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CAE946-77CD-B84C-B426-95CCBED2FE7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34A9D-4708-974C-86B2-16B31ACB9502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D51C95D-C918-7047-BE41-09CC62B893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3F8BEF-5E0C-9D4D-A4BA-E61423A67A38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60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13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Unit-2         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974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4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Unit-7  Digital Signature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          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971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B410-A035-054C-91FD-39B3194C9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DC1DA-6FA8-354E-A603-7BB2736B5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151307A5-CC84-E142-AE46-27FCC2243E1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7D588-807C-354B-B08E-484D26AEC87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807" y="5890891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14C5BD7-78B6-0A41-88D0-01BEEB016A2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D45E374D-AEFA-7F40-AAFA-EC19FAB4E1E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5884FA-E7FE-2F44-8B82-45040FF918D2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EEA58B-B239-B54D-A551-AC46E96438DC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BB8962-9112-B64F-ABB8-D54B08B0191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AE81C-B2A7-6F4D-BCF9-EAA1E1325663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FA1340-1F1E-7C4A-81E1-FA5A212AA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2CBEBC-6E0B-E246-8811-9B484A30A6E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6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5CA28BD-97AA-284E-AE34-C671CCBAC79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94EA43E-7263-834E-9414-7CE428CBC5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6EC5970-9D3E-8740-9144-3C02C8E5F77A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528B19E-5814-914B-9EA3-2489A2ADF7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CF344-001F-6D42-B016-EF294039E869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FBF79-9488-534D-8EBF-FDFD2D55B8F5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0A1B1-85E1-9042-B510-1CFBFBFEC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8FAAA5-FEFD-E940-A180-92BBDAA0EA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CA498400-8E9D-4343-987F-A35FB0F1163F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5ECA6AD-7614-884D-B1D9-CB3FF23DB89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A344CBC-D584-5942-80C1-ADD1F7F9FD9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E6F407E-8D1A-134E-B01D-6E63C562345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096636-E0BF-A045-A788-06DCEEBA99D0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66632-7DA4-404C-8E08-371C13C4EDF7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F0F9D8-EE69-744F-AB08-5263DEB71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ACD62-39FF-4B4A-AFE1-0EFCB7BBC3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9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A6D14-5696-BF9C-B965-EDF615AE1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02388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3/12/25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667" r:id="rId24"/>
    <p:sldLayoutId id="2147483670" r:id="rId25"/>
    <p:sldLayoutId id="2147483687" r:id="rId26"/>
    <p:sldLayoutId id="2147483688" r:id="rId27"/>
    <p:sldLayoutId id="2147483672" r:id="rId28"/>
    <p:sldLayoutId id="2147483689" r:id="rId29"/>
    <p:sldLayoutId id="2147483690" r:id="rId30"/>
    <p:sldLayoutId id="2147483673" r:id="rId31"/>
    <p:sldLayoutId id="2147483692" r:id="rId32"/>
    <p:sldLayoutId id="2147483691" r:id="rId33"/>
    <p:sldLayoutId id="2147483685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55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5" Type="http://schemas.openxmlformats.org/officeDocument/2006/relationships/image" Target="../media/image134.png"/><Relationship Id="rId4" Type="http://schemas.openxmlformats.org/officeDocument/2006/relationships/image" Target="../media/image12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811F6A-0E4B-0240-8F6A-1A57689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7361886" cy="2578780"/>
          </a:xfrm>
        </p:spPr>
        <p:txBody>
          <a:bodyPr/>
          <a:lstStyle/>
          <a:p>
            <a:r>
              <a:rPr lang="en-US" sz="4800" b="0" dirty="0">
                <a:latin typeface="Roboto Condensed Light"/>
                <a:ea typeface="Roboto Condensed Light"/>
              </a:rPr>
              <a:t>Unit-5</a:t>
            </a:r>
            <a:r>
              <a:rPr lang="en-US" dirty="0">
                <a:ea typeface="Segoe UI Black"/>
              </a:rPr>
              <a:t> </a:t>
            </a:r>
            <a:br>
              <a:rPr lang="en-US" dirty="0"/>
            </a:br>
            <a:r>
              <a:rPr lang="en-US" sz="4000" dirty="0">
                <a:ea typeface="Segoe UI Black"/>
              </a:rPr>
              <a:t>Key Management and Remote User Authentication</a:t>
            </a:r>
            <a:endParaRPr lang="en-US" dirty="0">
              <a:ea typeface="Segoe UI Black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maulik.trivedi@darshan.ac.in</a:t>
            </a:r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gradFill flip="none" rotWithShape="1">
                  <a:gsLst>
                    <a:gs pos="10000">
                      <a:srgbClr val="B71B1C"/>
                    </a:gs>
                    <a:gs pos="95000">
                      <a:srgbClr val="ED524F"/>
                    </a:gs>
                  </a:gsLst>
                  <a:lin ang="0" scaled="1"/>
                  <a:tileRect/>
                </a:gradFill>
              </a:rPr>
              <a:t>Prof. Maulik D. Trivedi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  <p:pic>
        <p:nvPicPr>
          <p:cNvPr id="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KDC Scenario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End-systems: </a:t>
            </a:r>
            <a:r>
              <a:rPr lang="en-IN" dirty="0"/>
              <a:t>A and B, identiﬁed by ID</a:t>
            </a:r>
            <a:r>
              <a:rPr lang="en-IN" baseline="-25000" dirty="0"/>
              <a:t>A</a:t>
            </a:r>
            <a:r>
              <a:rPr lang="en-IN" dirty="0"/>
              <a:t> and ID</a:t>
            </a:r>
            <a:r>
              <a:rPr lang="en-IN" baseline="-25000" dirty="0"/>
              <a:t>B</a:t>
            </a:r>
            <a:r>
              <a:rPr lang="en-IN" dirty="0"/>
              <a:t>.</a:t>
            </a:r>
          </a:p>
          <a:p>
            <a:r>
              <a:rPr lang="en-IN" b="1" dirty="0">
                <a:solidFill>
                  <a:schemeClr val="accent6"/>
                </a:solidFill>
              </a:rPr>
              <a:t>Master keys: </a:t>
            </a:r>
            <a:r>
              <a:rPr lang="en-IN" dirty="0"/>
              <a:t>K</a:t>
            </a:r>
            <a:r>
              <a:rPr lang="en-IN" baseline="-25000" dirty="0"/>
              <a:t>a</a:t>
            </a:r>
            <a:r>
              <a:rPr lang="en-IN" dirty="0"/>
              <a:t>, K</a:t>
            </a:r>
            <a:r>
              <a:rPr lang="en-IN" baseline="-25000" dirty="0"/>
              <a:t>b</a:t>
            </a:r>
            <a:endParaRPr lang="en-IN" dirty="0"/>
          </a:p>
          <a:p>
            <a:r>
              <a:rPr lang="en-IN" b="1" dirty="0">
                <a:solidFill>
                  <a:schemeClr val="accent6"/>
                </a:solidFill>
              </a:rPr>
              <a:t>Session key (between A and B):</a:t>
            </a:r>
            <a:r>
              <a:rPr lang="en-IN" dirty="0">
                <a:solidFill>
                  <a:schemeClr val="accent6"/>
                </a:solidFill>
              </a:rPr>
              <a:t> </a:t>
            </a:r>
            <a:r>
              <a:rPr lang="en-IN" dirty="0"/>
              <a:t>K</a:t>
            </a:r>
            <a:r>
              <a:rPr lang="en-IN" baseline="-25000" dirty="0"/>
              <a:t>s</a:t>
            </a:r>
          </a:p>
          <a:p>
            <a:r>
              <a:rPr lang="en-IN" b="1" dirty="0">
                <a:solidFill>
                  <a:schemeClr val="accent6"/>
                </a:solidFill>
              </a:rPr>
              <a:t>Nonce values: </a:t>
            </a:r>
            <a:r>
              <a:rPr lang="en-IN" dirty="0"/>
              <a:t>N</a:t>
            </a:r>
            <a:r>
              <a:rPr lang="en-IN" baseline="-25000" dirty="0"/>
              <a:t>1</a:t>
            </a:r>
            <a:r>
              <a:rPr lang="en-IN" dirty="0"/>
              <a:t>, N</a:t>
            </a:r>
            <a:r>
              <a:rPr lang="en-IN" baseline="-25000" dirty="0"/>
              <a:t>2</a:t>
            </a:r>
          </a:p>
          <a:p>
            <a:pPr lvl="1"/>
            <a:r>
              <a:rPr lang="en-IN" sz="2400" dirty="0"/>
              <a:t>E.g., timestamp, counter, random value.</a:t>
            </a:r>
          </a:p>
          <a:p>
            <a:pPr lvl="1"/>
            <a:r>
              <a:rPr lang="en-IN" sz="2400" dirty="0"/>
              <a:t>Must be diﬀerent for each request.</a:t>
            </a:r>
          </a:p>
          <a:p>
            <a:pPr lvl="1"/>
            <a:r>
              <a:rPr lang="en-IN" sz="2400" dirty="0"/>
              <a:t>Must be diﬃcult for an attacker to guess.</a:t>
            </a:r>
          </a:p>
        </p:txBody>
      </p:sp>
    </p:spTree>
    <p:extLst>
      <p:ext uri="{BB962C8B-B14F-4D97-AF65-F5344CB8AC3E}">
        <p14:creationId xmlns:p14="http://schemas.microsoft.com/office/powerpoint/2010/main" val="13434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Distribution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A</a:t>
            </a:r>
            <a:r>
              <a:rPr lang="en-IN" dirty="0"/>
              <a:t> issues a requests to the KDC for a </a:t>
            </a:r>
            <a:r>
              <a:rPr lang="en-IN" dirty="0">
                <a:solidFill>
                  <a:srgbClr val="C00000"/>
                </a:solidFill>
              </a:rPr>
              <a:t>session key </a:t>
            </a:r>
            <a:r>
              <a:rPr lang="en-IN" dirty="0"/>
              <a:t>to protect </a:t>
            </a:r>
            <a:r>
              <a:rPr lang="en-IN" dirty="0">
                <a:solidFill>
                  <a:srgbClr val="C00000"/>
                </a:solidFill>
              </a:rPr>
              <a:t>logical connection </a:t>
            </a:r>
            <a:r>
              <a:rPr lang="en-IN" dirty="0"/>
              <a:t>to </a:t>
            </a: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/>
              <a:t>. The message includes the identity of </a:t>
            </a:r>
            <a:r>
              <a:rPr lang="en-IN" b="1" dirty="0">
                <a:solidFill>
                  <a:schemeClr val="accent6"/>
                </a:solidFill>
              </a:rPr>
              <a:t>A</a:t>
            </a:r>
            <a:r>
              <a:rPr lang="en-IN" dirty="0"/>
              <a:t> and </a:t>
            </a: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/>
              <a:t> and a unique nonce </a:t>
            </a:r>
            <a:r>
              <a:rPr lang="en-IN" b="1" dirty="0">
                <a:solidFill>
                  <a:schemeClr val="accent6"/>
                </a:solidFill>
              </a:rPr>
              <a:t>N</a:t>
            </a:r>
            <a:r>
              <a:rPr lang="en-IN" b="1" baseline="-25000" dirty="0">
                <a:solidFill>
                  <a:schemeClr val="accent6"/>
                </a:solidFill>
              </a:rPr>
              <a:t>1</a:t>
            </a:r>
            <a:r>
              <a:rPr lang="en-IN" b="1" dirty="0">
                <a:solidFill>
                  <a:schemeClr val="accent6"/>
                </a:solidFill>
              </a:rPr>
              <a:t>. </a:t>
            </a:r>
            <a:endParaRPr lang="en-IN" i="1" dirty="0">
              <a:solidFill>
                <a:schemeClr val="accent6"/>
              </a:solidFill>
              <a:latin typeface="Cambria Math" panose="020405030504060302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KDC responds with a message encrypted using </a:t>
            </a:r>
            <a:r>
              <a:rPr lang="en-IN" dirty="0">
                <a:solidFill>
                  <a:srgbClr val="C00000"/>
                </a:solidFill>
              </a:rPr>
              <a:t>K</a:t>
            </a:r>
            <a:r>
              <a:rPr lang="en-IN" baseline="-25000" dirty="0">
                <a:solidFill>
                  <a:srgbClr val="C00000"/>
                </a:solidFill>
              </a:rPr>
              <a:t>a</a:t>
            </a:r>
            <a:r>
              <a:rPr lang="en-IN" dirty="0"/>
              <a:t> that includes: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IN" sz="2000" dirty="0"/>
              <a:t>One-time session key</a:t>
            </a:r>
            <a:r>
              <a:rPr lang="en-IN" sz="2000" b="1" dirty="0">
                <a:solidFill>
                  <a:schemeClr val="accent6"/>
                </a:solidFill>
              </a:rPr>
              <a:t> K</a:t>
            </a:r>
            <a:r>
              <a:rPr lang="en-IN" sz="2000" b="1" baseline="-25000" dirty="0">
                <a:solidFill>
                  <a:schemeClr val="accent6"/>
                </a:solidFill>
              </a:rPr>
              <a:t>s</a:t>
            </a:r>
            <a:r>
              <a:rPr lang="en-IN" sz="2000" b="1" dirty="0">
                <a:solidFill>
                  <a:schemeClr val="accent6"/>
                </a:solidFill>
              </a:rPr>
              <a:t> </a:t>
            </a:r>
            <a:r>
              <a:rPr lang="en-IN" sz="2000" dirty="0"/>
              <a:t>to be used for the session.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IN" sz="2000" dirty="0"/>
              <a:t>The original request message to enable </a:t>
            </a:r>
            <a:r>
              <a:rPr lang="en-IN" sz="2000" b="1" dirty="0">
                <a:solidFill>
                  <a:schemeClr val="accent6"/>
                </a:solidFill>
              </a:rPr>
              <a:t>A</a:t>
            </a:r>
            <a:r>
              <a:rPr lang="en-IN" sz="2000" dirty="0"/>
              <a:t> to match response with appropriate request.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IN" sz="2000" dirty="0"/>
              <a:t>Information for </a:t>
            </a:r>
            <a:r>
              <a:rPr lang="en-IN" sz="2000" b="1" dirty="0">
                <a:solidFill>
                  <a:schemeClr val="accent6"/>
                </a:solidFill>
              </a:rPr>
              <a:t>B.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b="1" dirty="0">
                <a:solidFill>
                  <a:schemeClr val="accent6"/>
                </a:solidFill>
              </a:rPr>
              <a:t>A</a:t>
            </a:r>
            <a:r>
              <a:rPr lang="en-IN" dirty="0"/>
              <a:t> stores the session key for use in the upcoming session and forwards to </a:t>
            </a: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/>
              <a:t> the information from the KDC for </a:t>
            </a: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/>
              <a:t>, namely, </a:t>
            </a:r>
            <a:r>
              <a:rPr lang="en-IN" dirty="0">
                <a:solidFill>
                  <a:schemeClr val="accent6"/>
                </a:solidFill>
              </a:rPr>
              <a:t>𝐸(𝐾</a:t>
            </a:r>
            <a:r>
              <a:rPr lang="en-IN" baseline="-25000" dirty="0">
                <a:solidFill>
                  <a:schemeClr val="accent6"/>
                </a:solidFill>
              </a:rPr>
              <a:t>𝑏</a:t>
            </a:r>
            <a:r>
              <a:rPr lang="en-IN" dirty="0">
                <a:solidFill>
                  <a:schemeClr val="accent6"/>
                </a:solidFill>
              </a:rPr>
              <a:t>, [ 𝐾</a:t>
            </a:r>
            <a:r>
              <a:rPr lang="en-IN" baseline="-25000" dirty="0">
                <a:solidFill>
                  <a:schemeClr val="accent6"/>
                </a:solidFill>
              </a:rPr>
              <a:t>𝑠</a:t>
            </a:r>
            <a:r>
              <a:rPr lang="en-IN" dirty="0">
                <a:solidFill>
                  <a:schemeClr val="accent6"/>
                </a:solidFill>
              </a:rPr>
              <a:t> || 𝐼𝐷</a:t>
            </a:r>
            <a:r>
              <a:rPr lang="en-IN" baseline="-25000" dirty="0">
                <a:solidFill>
                  <a:schemeClr val="accent6"/>
                </a:solidFill>
              </a:rPr>
              <a:t>A</a:t>
            </a:r>
            <a:r>
              <a:rPr lang="en-IN" dirty="0">
                <a:solidFill>
                  <a:schemeClr val="accent6"/>
                </a:solidFill>
              </a:rPr>
              <a:t> ]).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>
                <a:solidFill>
                  <a:schemeClr val="accent6"/>
                </a:solidFill>
              </a:rPr>
              <a:t> </a:t>
            </a:r>
            <a:r>
              <a:rPr lang="en-IN" dirty="0"/>
              <a:t>sends a nonce </a:t>
            </a:r>
            <a:r>
              <a:rPr lang="en-IN" b="1" dirty="0">
                <a:solidFill>
                  <a:schemeClr val="accent6"/>
                </a:solidFill>
              </a:rPr>
              <a:t>N</a:t>
            </a:r>
            <a:r>
              <a:rPr lang="en-IN" b="1" baseline="-25000" dirty="0">
                <a:solidFill>
                  <a:schemeClr val="accent6"/>
                </a:solidFill>
              </a:rPr>
              <a:t>2</a:t>
            </a:r>
            <a:r>
              <a:rPr lang="en-IN" dirty="0"/>
              <a:t> to </a:t>
            </a:r>
            <a:r>
              <a:rPr lang="en-IN" b="1" dirty="0">
                <a:solidFill>
                  <a:schemeClr val="accent6"/>
                </a:solidFill>
              </a:rPr>
              <a:t>A</a:t>
            </a:r>
            <a:r>
              <a:rPr lang="en-IN" dirty="0"/>
              <a:t> using the new session key.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A responds with </a:t>
            </a:r>
            <a:r>
              <a:rPr lang="en-IN" dirty="0">
                <a:solidFill>
                  <a:schemeClr val="accent6"/>
                </a:solidFill>
              </a:rPr>
              <a:t>f(N</a:t>
            </a:r>
            <a:r>
              <a:rPr lang="en-IN" baseline="-25000" dirty="0">
                <a:solidFill>
                  <a:schemeClr val="accent6"/>
                </a:solidFill>
              </a:rPr>
              <a:t>2</a:t>
            </a:r>
            <a:r>
              <a:rPr lang="en-IN" dirty="0">
                <a:solidFill>
                  <a:schemeClr val="accent6"/>
                </a:solidFill>
              </a:rPr>
              <a:t>) </a:t>
            </a:r>
            <a:r>
              <a:rPr lang="en-IN" dirty="0"/>
              <a:t>using </a:t>
            </a:r>
            <a:r>
              <a:rPr lang="en-IN" b="1" dirty="0">
                <a:solidFill>
                  <a:schemeClr val="accent6"/>
                </a:solidFill>
              </a:rPr>
              <a:t>K</a:t>
            </a:r>
            <a:r>
              <a:rPr lang="en-IN" b="1" baseline="-25000" dirty="0">
                <a:solidFill>
                  <a:schemeClr val="accent6"/>
                </a:solidFill>
              </a:rPr>
              <a:t>s</a:t>
            </a:r>
            <a:r>
              <a:rPr lang="en-IN" dirty="0"/>
              <a:t>.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IN" dirty="0"/>
              <a:t>Last two steps assure </a:t>
            </a:r>
            <a:r>
              <a:rPr lang="en-IN" b="1" dirty="0">
                <a:solidFill>
                  <a:schemeClr val="accent6"/>
                </a:solidFill>
              </a:rPr>
              <a:t>B</a:t>
            </a:r>
            <a:r>
              <a:rPr lang="en-IN" dirty="0"/>
              <a:t>, that, the original message it received (step 3) was not a replay. </a:t>
            </a:r>
          </a:p>
          <a:p>
            <a:pPr marL="436563" indent="-514350">
              <a:buFont typeface="+mj-lt"/>
              <a:buAutoNum type="arabicPeriod"/>
            </a:pPr>
            <a:endParaRPr lang="en-IN" sz="30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E9DD2FD-3BBE-49AB-43E6-67FAC7AA529C}"/>
                  </a:ext>
                </a:extLst>
              </p:cNvPr>
              <p:cNvSpPr/>
              <p:nvPr/>
            </p:nvSpPr>
            <p:spPr>
              <a:xfrm>
                <a:off x="9959083" y="1263722"/>
                <a:ext cx="1952090" cy="349322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b="1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𝑨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IN" b="1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IN" b="1" i="1" dirty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b="1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1" i="1" dirty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𝑰𝑫</m:t>
                                  </m:r>
                                </m:e>
                                <m:sub>
                                  <m:r>
                                    <a:rPr lang="en-IN" b="1" i="1" dirty="0">
                                      <a:solidFill>
                                        <a:schemeClr val="accent6"/>
                                      </a:solidFill>
                                      <a:latin typeface="Cambria Math"/>
                                    </a:rPr>
                                    <m:t>𝑩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IN" b="1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𝑵</m:t>
                      </m:r>
                    </m:oMath>
                  </m:oMathPara>
                </a14:m>
                <a:endParaRPr lang="en-US" b="1" baseline="-25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BE9DD2FD-3BBE-49AB-43E6-67FAC7AA5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83" y="1263722"/>
                <a:ext cx="1952090" cy="349322"/>
              </a:xfrm>
              <a:prstGeom prst="roundRect">
                <a:avLst/>
              </a:prstGeom>
              <a:blipFill>
                <a:blip r:embed="rId2"/>
                <a:stretch>
                  <a:fillRect b="-3333"/>
                </a:stretch>
              </a:blip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7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Decentralised Key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Alternative option that doesn’t rely on KDC.</a:t>
            </a:r>
          </a:p>
          <a:p>
            <a:r>
              <a:rPr lang="en-IN" dirty="0"/>
              <a:t>Each end-system must manually exchange n−1 master keys (K</a:t>
            </a:r>
            <a:r>
              <a:rPr lang="en-IN" baseline="-25000" dirty="0"/>
              <a:t>m</a:t>
            </a:r>
            <a:r>
              <a:rPr lang="en-IN" dirty="0"/>
              <a:t>) with others.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issues a request to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for a session key and includes a nonce.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responds with a message that is encrypted using the shared master key.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 </a:t>
            </a:r>
            <a:r>
              <a:rPr lang="en-IN" dirty="0"/>
              <a:t>returns </a:t>
            </a:r>
            <a:r>
              <a:rPr lang="en-IN" dirty="0">
                <a:solidFill>
                  <a:srgbClr val="FF0000"/>
                </a:solidFill>
              </a:rPr>
              <a:t>f(N</a:t>
            </a:r>
            <a:r>
              <a:rPr lang="en-IN" baseline="-25000" dirty="0">
                <a:solidFill>
                  <a:srgbClr val="FF0000"/>
                </a:solidFill>
              </a:rPr>
              <a:t>2</a:t>
            </a:r>
            <a:r>
              <a:rPr lang="en-IN" dirty="0">
                <a:solidFill>
                  <a:srgbClr val="FF0000"/>
                </a:solidFill>
              </a:rPr>
              <a:t>)</a:t>
            </a:r>
            <a:r>
              <a:rPr lang="en-IN" dirty="0"/>
              <a:t> to </a:t>
            </a:r>
            <a:r>
              <a:rPr lang="en-IN" dirty="0">
                <a:solidFill>
                  <a:srgbClr val="FF0000"/>
                </a:solidFill>
              </a:rPr>
              <a:t>B </a:t>
            </a:r>
            <a:r>
              <a:rPr lang="en-IN" dirty="0"/>
              <a:t>using the </a:t>
            </a:r>
            <a:r>
              <a:rPr lang="en-IN" dirty="0">
                <a:solidFill>
                  <a:srgbClr val="FF0000"/>
                </a:solidFill>
              </a:rPr>
              <a:t>new session key.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b="1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836464" y="251420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677224" y="251420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6" name="Curved Connector 5"/>
          <p:cNvCxnSpPr>
            <a:stCxn id="4" idx="7"/>
            <a:endCxn id="5" idx="1"/>
          </p:cNvCxnSpPr>
          <p:nvPr/>
        </p:nvCxnSpPr>
        <p:spPr>
          <a:xfrm rot="5400000" flipH="1" flipV="1">
            <a:off x="6066934" y="-190992"/>
            <a:ext cx="12700" cy="5695120"/>
          </a:xfrm>
          <a:prstGeom prst="curvedConnector3">
            <a:avLst>
              <a:gd name="adj1" fmla="val 2920961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3"/>
            <a:endCxn id="4" idx="5"/>
          </p:cNvCxnSpPr>
          <p:nvPr/>
        </p:nvCxnSpPr>
        <p:spPr>
          <a:xfrm rot="5400000">
            <a:off x="6066934" y="496392"/>
            <a:ext cx="12700" cy="5695120"/>
          </a:xfrm>
          <a:prstGeom prst="curvedConnector3">
            <a:avLst>
              <a:gd name="adj1" fmla="val 2920961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59896" y="2132856"/>
                <a:ext cx="1692188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  (1) </m:t>
                      </m:r>
                      <m:r>
                        <a:rPr lang="en-US" sz="2000" i="1" dirty="0">
                          <a:solidFill>
                            <a:schemeClr val="accent6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𝐼𝐷</m:t>
                      </m:r>
                      <m:r>
                        <a:rPr lang="en-US" sz="2000" i="1" baseline="-25000" dirty="0">
                          <a:solidFill>
                            <a:schemeClr val="accent6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𝐴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 || 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𝑁</m:t>
                      </m:r>
                      <m:r>
                        <a:rPr lang="en-IN" sz="2000" i="1" baseline="-25000" dirty="0">
                          <a:solidFill>
                            <a:schemeClr val="accent6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IN" sz="2000" i="1" baseline="-25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896" y="2132856"/>
                <a:ext cx="1692188" cy="360040"/>
              </a:xfrm>
              <a:prstGeom prst="rect">
                <a:avLst/>
              </a:prstGeom>
              <a:blipFill>
                <a:blip r:embed="rId2"/>
                <a:stretch>
                  <a:fillRect l="-746" b="-275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2652904" y="3506768"/>
            <a:ext cx="6840760" cy="837080"/>
            <a:chOff x="1128904" y="2460014"/>
            <a:chExt cx="6840760" cy="837080"/>
          </a:xfrm>
        </p:grpSpPr>
        <p:cxnSp>
          <p:nvCxnSpPr>
            <p:cNvPr id="14" name="Curved Connector 13"/>
            <p:cNvCxnSpPr/>
            <p:nvPr/>
          </p:nvCxnSpPr>
          <p:spPr>
            <a:xfrm rot="16200000" flipH="1">
              <a:off x="4542934" y="-954016"/>
              <a:ext cx="12700" cy="6840760"/>
            </a:xfrm>
            <a:prstGeom prst="curvedConnector3">
              <a:avLst>
                <a:gd name="adj1" fmla="val 5328472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419872" y="2886302"/>
                  <a:ext cx="187220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(3) 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))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9872" y="2886302"/>
                  <a:ext cx="1872208" cy="410792"/>
                </a:xfrm>
                <a:prstGeom prst="rect">
                  <a:avLst/>
                </a:prstGeom>
                <a:blipFill>
                  <a:blip r:embed="rId3"/>
                  <a:stretch>
                    <a:fillRect l="-4730" r="-2703" b="-1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69028" y="3402268"/>
                <a:ext cx="4608512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(2) </m:t>
                      </m:r>
                      <m:r>
                        <a:rPr lang="en-IN" sz="2000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𝐸</m:t>
                      </m:r>
                      <m:r>
                        <a:rPr lang="en-IN" sz="2000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, [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𝐼𝐷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𝐼𝐷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|| 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𝑓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(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𝑁</m:t>
                      </m:r>
                      <m:r>
                        <a:rPr lang="en-IN" sz="2000" i="1" baseline="-25000" dirty="0">
                          <a:solidFill>
                            <a:schemeClr val="accent6"/>
                          </a:solidFill>
                          <a:latin typeface="Cambria Math"/>
                        </a:rPr>
                        <m:t>1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) || 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𝑁</m:t>
                      </m:r>
                      <m:r>
                        <a:rPr lang="en-IN" sz="2000" i="1" baseline="-25000" dirty="0">
                          <a:solidFill>
                            <a:schemeClr val="accent6"/>
                          </a:solidFill>
                          <a:latin typeface="Cambria Math"/>
                        </a:rPr>
                        <m:t>2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]) </m:t>
                      </m:r>
                    </m:oMath>
                  </m:oMathPara>
                </a14:m>
                <a:endParaRPr lang="en-IN" sz="2000" baseline="-25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028" y="3402268"/>
                <a:ext cx="4608512" cy="360040"/>
              </a:xfrm>
              <a:prstGeom prst="rect">
                <a:avLst/>
              </a:prstGeom>
              <a:blipFill>
                <a:blip r:embed="rId4"/>
                <a:stretch>
                  <a:fillRect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1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9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900" dirty="0"/>
              <a:t>Symmetric Key Distribution using Asymmetric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Common application of asymmetric encryption is exchanging secret keys.</a:t>
            </a:r>
          </a:p>
          <a:p>
            <a:r>
              <a:rPr lang="en-IN" dirty="0"/>
              <a:t>Two examples: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Simple Secret Key Distribution.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Secret Key Distribution with Conﬁdentiality and Authentication. </a:t>
            </a:r>
          </a:p>
        </p:txBody>
      </p:sp>
    </p:spTree>
    <p:extLst>
      <p:ext uri="{BB962C8B-B14F-4D97-AF65-F5344CB8AC3E}">
        <p14:creationId xmlns:p14="http://schemas.microsoft.com/office/powerpoint/2010/main" val="6043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dirty="0"/>
              <a:t>Simple Secret Key Distribution</a:t>
            </a:r>
            <a:endParaRPr lang="en-IN" sz="2800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 </a:t>
            </a:r>
            <a:r>
              <a:rPr lang="en-IN" dirty="0"/>
              <a:t>generates a public/private key pair </a:t>
            </a:r>
            <a:r>
              <a:rPr lang="en-IN" dirty="0">
                <a:solidFill>
                  <a:srgbClr val="FF0000"/>
                </a:solidFill>
              </a:rPr>
              <a:t>{PU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, PR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}</a:t>
            </a:r>
            <a:r>
              <a:rPr lang="en-IN" dirty="0"/>
              <a:t> and transmits a message to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consisting of </a:t>
            </a:r>
            <a:r>
              <a:rPr lang="en-IN" dirty="0">
                <a:solidFill>
                  <a:srgbClr val="FF0000"/>
                </a:solidFill>
              </a:rPr>
              <a:t>PU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/>
              <a:t> and an identifier of </a:t>
            </a:r>
            <a:r>
              <a:rPr lang="en-IN" dirty="0">
                <a:solidFill>
                  <a:srgbClr val="FF0000"/>
                </a:solidFill>
              </a:rPr>
              <a:t>A, ID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.</a:t>
            </a:r>
            <a:r>
              <a:rPr lang="en-IN" dirty="0"/>
              <a:t> 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generates a secret key, </a:t>
            </a:r>
            <a:r>
              <a:rPr lang="en-IN" dirty="0">
                <a:solidFill>
                  <a:srgbClr val="FF0000"/>
                </a:solidFill>
              </a:rPr>
              <a:t>K</a:t>
            </a:r>
            <a:r>
              <a:rPr lang="en-IN" baseline="-25000" dirty="0">
                <a:solidFill>
                  <a:srgbClr val="FF0000"/>
                </a:solidFill>
              </a:rPr>
              <a:t>s</a:t>
            </a:r>
            <a:r>
              <a:rPr lang="en-IN" dirty="0"/>
              <a:t> and transmits it to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, encrypted with </a:t>
            </a:r>
            <a:r>
              <a:rPr lang="en-IN" dirty="0">
                <a:solidFill>
                  <a:srgbClr val="FF0000"/>
                </a:solidFill>
              </a:rPr>
              <a:t>A's</a:t>
            </a:r>
            <a:r>
              <a:rPr lang="en-IN" dirty="0"/>
              <a:t> public key. 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computes </a:t>
            </a:r>
            <a:r>
              <a:rPr lang="en-IN" dirty="0">
                <a:solidFill>
                  <a:srgbClr val="FF0000"/>
                </a:solidFill>
              </a:rPr>
              <a:t>D(</a:t>
            </a:r>
            <a:r>
              <a:rPr lang="en-IN" dirty="0" err="1">
                <a:solidFill>
                  <a:srgbClr val="FF0000"/>
                </a:solidFill>
              </a:rPr>
              <a:t>PR</a:t>
            </a:r>
            <a:r>
              <a:rPr lang="en-IN" baseline="-25000" dirty="0" err="1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, E(</a:t>
            </a:r>
            <a:r>
              <a:rPr lang="en-IN" dirty="0" err="1">
                <a:solidFill>
                  <a:srgbClr val="FF0000"/>
                </a:solidFill>
              </a:rPr>
              <a:t>PU</a:t>
            </a:r>
            <a:r>
              <a:rPr lang="en-IN" baseline="-25000" dirty="0" err="1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, K</a:t>
            </a:r>
            <a:r>
              <a:rPr lang="en-IN" baseline="-25000" dirty="0">
                <a:solidFill>
                  <a:srgbClr val="FF0000"/>
                </a:solidFill>
              </a:rPr>
              <a:t>s</a:t>
            </a:r>
            <a:r>
              <a:rPr lang="en-IN" dirty="0">
                <a:solidFill>
                  <a:srgbClr val="FF0000"/>
                </a:solidFill>
              </a:rPr>
              <a:t>))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to recover the secret key. Only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can decrypt the message because only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will know the identity of </a:t>
            </a:r>
            <a:r>
              <a:rPr lang="en-IN" dirty="0">
                <a:solidFill>
                  <a:srgbClr val="FF0000"/>
                </a:solidFill>
              </a:rPr>
              <a:t>K</a:t>
            </a:r>
            <a:r>
              <a:rPr lang="en-IN" baseline="-25000" dirty="0">
                <a:solidFill>
                  <a:srgbClr val="FF0000"/>
                </a:solidFill>
              </a:rPr>
              <a:t>s</a:t>
            </a:r>
            <a:r>
              <a:rPr lang="en-IN" dirty="0"/>
              <a:t>. 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discards </a:t>
            </a:r>
            <a:r>
              <a:rPr lang="en-IN" dirty="0">
                <a:solidFill>
                  <a:srgbClr val="FF0000"/>
                </a:solidFill>
              </a:rPr>
              <a:t>PU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PR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/>
              <a:t> and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discards </a:t>
            </a:r>
            <a:r>
              <a:rPr lang="en-IN" dirty="0">
                <a:solidFill>
                  <a:srgbClr val="FF0000"/>
                </a:solidFill>
              </a:rPr>
              <a:t>PU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. </a:t>
            </a:r>
          </a:p>
        </p:txBody>
      </p:sp>
      <p:sp>
        <p:nvSpPr>
          <p:cNvPr id="5" name="Oval 4"/>
          <p:cNvSpPr/>
          <p:nvPr/>
        </p:nvSpPr>
        <p:spPr>
          <a:xfrm>
            <a:off x="183646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67722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cxnSp>
        <p:nvCxnSpPr>
          <p:cNvPr id="10" name="Curved Connector 9"/>
          <p:cNvCxnSpPr>
            <a:stCxn id="5" idx="7"/>
            <a:endCxn id="6" idx="1"/>
          </p:cNvCxnSpPr>
          <p:nvPr/>
        </p:nvCxnSpPr>
        <p:spPr>
          <a:xfrm rot="5400000" flipH="1" flipV="1">
            <a:off x="6066934" y="-1210942"/>
            <a:ext cx="12700" cy="5695120"/>
          </a:xfrm>
          <a:prstGeom prst="curvedConnector3">
            <a:avLst>
              <a:gd name="adj1" fmla="val 2920961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3"/>
            <a:endCxn id="5" idx="5"/>
          </p:cNvCxnSpPr>
          <p:nvPr/>
        </p:nvCxnSpPr>
        <p:spPr>
          <a:xfrm rot="5400000">
            <a:off x="6066934" y="-523558"/>
            <a:ext cx="12700" cy="5695120"/>
          </a:xfrm>
          <a:prstGeom prst="curvedConnector3">
            <a:avLst>
              <a:gd name="adj1" fmla="val 2920961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05110" y="2502368"/>
                <a:ext cx="1871011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(2) </m:t>
                      </m:r>
                      <m:r>
                        <a:rPr lang="en-IN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IN" sz="2000" i="1" dirty="0" smtClean="0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en-US" sz="2000" i="1" dirty="0" err="1">
                          <a:solidFill>
                            <a:srgbClr val="C00000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𝑃𝑈</m:t>
                      </m:r>
                      <m:r>
                        <a:rPr lang="en-US" altLang="en-US" sz="2000" i="1" baseline="-25000" dirty="0" err="1">
                          <a:solidFill>
                            <a:srgbClr val="C00000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𝑎</m:t>
                      </m:r>
                      <m:r>
                        <a:rPr lang="en-IN" sz="2000" i="1" dirty="0">
                          <a:solidFill>
                            <a:srgbClr val="C0000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IN" sz="2000" i="1" dirty="0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5110" y="2502368"/>
                <a:ext cx="1871011" cy="360040"/>
              </a:xfrm>
              <a:prstGeom prst="rect">
                <a:avLst/>
              </a:prstGeom>
              <a:blipFill>
                <a:blip r:embed="rId2"/>
                <a:stretch>
                  <a:fillRect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208967" y="1112906"/>
                <a:ext cx="1823943" cy="3600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dirty="0" smtClean="0">
                          <a:solidFill>
                            <a:schemeClr val="accent6"/>
                          </a:solidFill>
                          <a:latin typeface="Cambria Math"/>
                        </a:rPr>
                        <m:t>(1) </m:t>
                      </m:r>
                      <m:r>
                        <a:rPr lang="en-US" altLang="en-US" sz="2000" i="1" dirty="0" err="1">
                          <a:solidFill>
                            <a:schemeClr val="accent6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𝑃𝑈</m:t>
                      </m:r>
                      <m:r>
                        <a:rPr lang="en-US" altLang="en-US" sz="2000" i="1" baseline="-25000" dirty="0" err="1">
                          <a:solidFill>
                            <a:schemeClr val="accent6"/>
                          </a:solidFill>
                          <a:latin typeface="Cambria Math"/>
                          <a:ea typeface="ＭＳ Ｐゴシック" panose="020B0600070205080204" pitchFamily="34" charset="-128"/>
                        </a:rPr>
                        <m:t>𝑎</m:t>
                      </m:r>
                      <m:r>
                        <a:rPr lang="en-IN" sz="2000" i="1" dirty="0">
                          <a:solidFill>
                            <a:schemeClr val="accent6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𝐼𝐷</m:t>
                          </m:r>
                        </m:e>
                        <m:sub>
                          <m:r>
                            <a:rPr lang="en-IN" sz="2000" i="1" dirty="0">
                              <a:solidFill>
                                <a:schemeClr val="accent6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IN" sz="2000" i="1" baseline="-25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967" y="1112906"/>
                <a:ext cx="1823943" cy="360040"/>
              </a:xfrm>
              <a:prstGeom prst="rect">
                <a:avLst/>
              </a:prstGeom>
              <a:blipFill>
                <a:blip r:embed="rId3"/>
                <a:stretch>
                  <a:fillRect b="-2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7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5" grpId="0" animBg="1"/>
      <p:bldP spid="6" grpId="0" animBg="1"/>
      <p:bldP spid="16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700" dirty="0"/>
              <a:t>Secret Key Distribution with Confidentiality &amp; Authentication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>
              <a:spcBef>
                <a:spcPts val="450"/>
              </a:spcBef>
              <a:buClr>
                <a:schemeClr val="tx1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uses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B's</a:t>
            </a:r>
            <a:r>
              <a:rPr lang="en-US" altLang="en-US" dirty="0">
                <a:ea typeface="ＭＳ Ｐゴシック" panose="020B0600070205080204" pitchFamily="34" charset="-128"/>
              </a:rPr>
              <a:t> public key to encrypt a message to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containing an identifier of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A(ID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</a:t>
            </a:r>
            <a:r>
              <a:rPr lang="en-US" altLang="en-US" dirty="0">
                <a:ea typeface="ＭＳ Ｐゴシック" panose="020B0600070205080204" pitchFamily="34" charset="-128"/>
              </a:rPr>
              <a:t> and a nonce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(N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),</a:t>
            </a:r>
            <a:r>
              <a:rPr lang="en-US" altLang="en-US" dirty="0">
                <a:ea typeface="ＭＳ Ｐゴシック" panose="020B0600070205080204" pitchFamily="34" charset="-128"/>
              </a:rPr>
              <a:t> which is used to identify this transaction uniquely.  </a:t>
            </a:r>
          </a:p>
          <a:p>
            <a:pPr>
              <a:spcBef>
                <a:spcPts val="450"/>
              </a:spcBef>
              <a:buClr>
                <a:schemeClr val="tx1"/>
              </a:buClr>
              <a:buFont typeface="Times New Roman" panose="02020603050405020304" pitchFamily="18" charset="0"/>
              <a:buAutoNum type="arabicPeriod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sends a message to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encrypted with 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PU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and containing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A's (N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</a:t>
            </a:r>
            <a:r>
              <a:rPr lang="en-US" altLang="en-US" dirty="0">
                <a:ea typeface="ＭＳ Ｐゴシック" panose="020B0600070205080204" pitchFamily="34" charset="-128"/>
              </a:rPr>
              <a:t> as well as a new nonce generated by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B(N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).</a:t>
            </a:r>
            <a:r>
              <a:rPr lang="en-US" altLang="en-US" dirty="0">
                <a:ea typeface="ＭＳ Ｐゴシック" panose="020B0600070205080204" pitchFamily="34" charset="-128"/>
              </a:rPr>
              <a:t> The presence of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in message (2) assures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that the correspondent is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B.</a:t>
            </a:r>
            <a:r>
              <a:rPr lang="en-US" altLang="en-US" dirty="0">
                <a:ea typeface="ＭＳ Ｐゴシック" panose="020B0600070205080204" pitchFamily="34" charset="-128"/>
              </a:rPr>
              <a:t>  </a:t>
            </a:r>
          </a:p>
        </p:txBody>
      </p:sp>
      <p:sp>
        <p:nvSpPr>
          <p:cNvPr id="5" name="Oval 4"/>
          <p:cNvSpPr/>
          <p:nvPr/>
        </p:nvSpPr>
        <p:spPr>
          <a:xfrm>
            <a:off x="183646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67722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652904" y="780134"/>
            <a:ext cx="6840760" cy="720473"/>
            <a:chOff x="1128904" y="780133"/>
            <a:chExt cx="6840760" cy="720473"/>
          </a:xfrm>
        </p:grpSpPr>
        <p:cxnSp>
          <p:nvCxnSpPr>
            <p:cNvPr id="10" name="Curved Connector 9"/>
            <p:cNvCxnSpPr>
              <a:stCxn id="5" idx="0"/>
              <a:endCxn id="6" idx="0"/>
            </p:cNvCxnSpPr>
            <p:nvPr/>
          </p:nvCxnSpPr>
          <p:spPr>
            <a:xfrm rot="5400000" flipH="1" flipV="1">
              <a:off x="4542934" y="-1926124"/>
              <a:ext cx="12700" cy="6840760"/>
            </a:xfrm>
            <a:prstGeom prst="curvedConnector3">
              <a:avLst>
                <a:gd name="adj1" fmla="val 4041055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203848" y="780133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(1)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𝑃𝑈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,[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780133"/>
                  <a:ext cx="2496148" cy="410792"/>
                </a:xfrm>
                <a:prstGeom prst="rect">
                  <a:avLst/>
                </a:prstGeom>
                <a:blipFill>
                  <a:blip r:embed="rId2"/>
                  <a:stretch>
                    <a:fillRect l="-2030" b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3225724" y="1295210"/>
            <a:ext cx="5695120" cy="410792"/>
            <a:chOff x="1701724" y="1295210"/>
            <a:chExt cx="5695120" cy="410792"/>
          </a:xfrm>
        </p:grpSpPr>
        <p:cxnSp>
          <p:nvCxnSpPr>
            <p:cNvPr id="15" name="Curved Connector 14"/>
            <p:cNvCxnSpPr>
              <a:stCxn id="6" idx="1"/>
              <a:endCxn id="5" idx="7"/>
            </p:cNvCxnSpPr>
            <p:nvPr/>
          </p:nvCxnSpPr>
          <p:spPr>
            <a:xfrm rot="16200000" flipV="1">
              <a:off x="4542934" y="-1210942"/>
              <a:ext cx="12700" cy="5695120"/>
            </a:xfrm>
            <a:prstGeom prst="curvedConnector3">
              <a:avLst>
                <a:gd name="adj1" fmla="val 1299764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194165" y="1295210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(2)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𝑃𝑈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,[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||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4165" y="1295210"/>
                  <a:ext cx="2496148" cy="410792"/>
                </a:xfrm>
                <a:prstGeom prst="rect">
                  <a:avLst/>
                </a:prstGeom>
                <a:blipFill>
                  <a:blip r:embed="rId3"/>
                  <a:stretch>
                    <a:fillRect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352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IN" sz="2700" dirty="0"/>
              <a:t>Secret Key Distribution with Confidentiality &amp; Authentication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>
              <a:spcBef>
                <a:spcPts val="450"/>
              </a:spcBef>
              <a:buClr>
                <a:schemeClr val="tx1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0" indent="0">
              <a:spcBef>
                <a:spcPts val="450"/>
              </a:spcBef>
              <a:buClr>
                <a:schemeClr val="tx1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returns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N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en-US" dirty="0">
                <a:ea typeface="ＭＳ Ｐゴシック" panose="020B0600070205080204" pitchFamily="34" charset="-128"/>
              </a:rPr>
              <a:t> encrypted using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B's</a:t>
            </a:r>
            <a:r>
              <a:rPr lang="en-US" altLang="en-US" dirty="0">
                <a:ea typeface="ＭＳ Ｐゴシック" panose="020B0600070205080204" pitchFamily="34" charset="-128"/>
              </a:rPr>
              <a:t> public key, to assure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that its correspondent is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A.</a:t>
            </a:r>
            <a:r>
              <a:rPr lang="en-US" altLang="en-US" dirty="0">
                <a:ea typeface="ＭＳ Ｐゴシック" panose="020B0600070205080204" pitchFamily="34" charset="-128"/>
              </a:rPr>
              <a:t>  </a:t>
            </a: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ea typeface="ＭＳ Ｐゴシック" panose="020B0600070205080204" pitchFamily="34" charset="-128"/>
              </a:rPr>
              <a:t> selects a secret key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K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ea typeface="ＭＳ Ｐゴシック" panose="020B0600070205080204" pitchFamily="34" charset="-128"/>
              </a:rPr>
              <a:t> and sends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 = E(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PU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E(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PR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, K</a:t>
            </a:r>
            <a:r>
              <a:rPr lang="en-US" altLang="en-US" baseline="-250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))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to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. Encryption with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B's</a:t>
            </a:r>
            <a:r>
              <a:rPr lang="en-US" altLang="en-US" dirty="0">
                <a:ea typeface="ＭＳ Ｐゴシック" panose="020B0600070205080204" pitchFamily="34" charset="-128"/>
              </a:rPr>
              <a:t> public key ensures that only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can read it; encryption with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A's</a:t>
            </a:r>
            <a:r>
              <a:rPr lang="en-US" altLang="en-US" dirty="0">
                <a:ea typeface="ＭＳ Ｐゴシック" panose="020B0600070205080204" pitchFamily="34" charset="-128"/>
              </a:rPr>
              <a:t> private key ensures that only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 </a:t>
            </a:r>
            <a:r>
              <a:rPr lang="en-US" altLang="en-US" dirty="0">
                <a:ea typeface="ＭＳ Ｐゴシック" panose="020B0600070205080204" pitchFamily="34" charset="-128"/>
              </a:rPr>
              <a:t>could have sent it.  </a:t>
            </a:r>
          </a:p>
          <a:p>
            <a:pPr marL="457200" indent="-457200">
              <a:spcBef>
                <a:spcPts val="450"/>
              </a:spcBef>
              <a:buClr>
                <a:schemeClr val="tx1"/>
              </a:buClr>
              <a:buFont typeface="+mj-lt"/>
              <a:buAutoNum type="arabicPeriod" startAt="3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>
                <a:ea typeface="ＭＳ Ｐゴシック" panose="020B0600070205080204" pitchFamily="34" charset="-128"/>
              </a:rPr>
              <a:t> computes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PU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,D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PR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,M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))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to recover the secret key.   </a:t>
            </a:r>
          </a:p>
        </p:txBody>
      </p:sp>
      <p:sp>
        <p:nvSpPr>
          <p:cNvPr id="5" name="Oval 4"/>
          <p:cNvSpPr/>
          <p:nvPr/>
        </p:nvSpPr>
        <p:spPr>
          <a:xfrm>
            <a:off x="183646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8677224" y="1494256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652904" y="780134"/>
            <a:ext cx="6840760" cy="720473"/>
            <a:chOff x="1128904" y="780133"/>
            <a:chExt cx="6840760" cy="720473"/>
          </a:xfrm>
        </p:grpSpPr>
        <p:cxnSp>
          <p:nvCxnSpPr>
            <p:cNvPr id="10" name="Curved Connector 9"/>
            <p:cNvCxnSpPr>
              <a:stCxn id="5" idx="0"/>
              <a:endCxn id="6" idx="0"/>
            </p:cNvCxnSpPr>
            <p:nvPr/>
          </p:nvCxnSpPr>
          <p:spPr>
            <a:xfrm rot="5400000" flipH="1" flipV="1">
              <a:off x="4542934" y="-1926124"/>
              <a:ext cx="12700" cy="6840760"/>
            </a:xfrm>
            <a:prstGeom prst="curvedConnector3">
              <a:avLst>
                <a:gd name="adj1" fmla="val 4041055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3203848" y="780133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(1)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𝑃𝑈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,[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780133"/>
                  <a:ext cx="2496148" cy="410792"/>
                </a:xfrm>
                <a:prstGeom prst="rect">
                  <a:avLst/>
                </a:prstGeom>
                <a:blipFill>
                  <a:blip r:embed="rId2"/>
                  <a:stretch>
                    <a:fillRect l="-2030" b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3225724" y="1295210"/>
            <a:ext cx="5695120" cy="410792"/>
            <a:chOff x="1701724" y="1295210"/>
            <a:chExt cx="5695120" cy="410792"/>
          </a:xfrm>
        </p:grpSpPr>
        <p:cxnSp>
          <p:nvCxnSpPr>
            <p:cNvPr id="15" name="Curved Connector 14"/>
            <p:cNvCxnSpPr>
              <a:stCxn id="6" idx="1"/>
              <a:endCxn id="5" idx="7"/>
            </p:cNvCxnSpPr>
            <p:nvPr/>
          </p:nvCxnSpPr>
          <p:spPr>
            <a:xfrm rot="16200000" flipV="1">
              <a:off x="4542934" y="-1210942"/>
              <a:ext cx="12700" cy="5695120"/>
            </a:xfrm>
            <a:prstGeom prst="curvedConnector3">
              <a:avLst>
                <a:gd name="adj1" fmla="val 1299764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194165" y="1295210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(2)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𝑃𝑈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,[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||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4165" y="1295210"/>
                  <a:ext cx="2496148" cy="410792"/>
                </a:xfrm>
                <a:prstGeom prst="rect">
                  <a:avLst/>
                </a:prstGeom>
                <a:blipFill>
                  <a:blip r:embed="rId3"/>
                  <a:stretch>
                    <a:fillRect b="-176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3225724" y="2317652"/>
            <a:ext cx="5695120" cy="565854"/>
            <a:chOff x="1701724" y="2317652"/>
            <a:chExt cx="5695120" cy="565854"/>
          </a:xfrm>
        </p:grpSpPr>
        <p:cxnSp>
          <p:nvCxnSpPr>
            <p:cNvPr id="22" name="Curved Connector 21"/>
            <p:cNvCxnSpPr>
              <a:stCxn id="5" idx="5"/>
              <a:endCxn id="6" idx="3"/>
            </p:cNvCxnSpPr>
            <p:nvPr/>
          </p:nvCxnSpPr>
          <p:spPr>
            <a:xfrm rot="16200000" flipH="1">
              <a:off x="4542934" y="-523558"/>
              <a:ext cx="12700" cy="5695120"/>
            </a:xfrm>
            <a:prstGeom prst="curvedConnector3">
              <a:avLst>
                <a:gd name="adj1" fmla="val 2920961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3203848" y="2472714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(3)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𝑃𝑈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2472714"/>
                  <a:ext cx="2496148" cy="410792"/>
                </a:xfrm>
                <a:prstGeom prst="rect">
                  <a:avLst/>
                </a:prstGeom>
                <a:blipFill>
                  <a:blip r:embed="rId4"/>
                  <a:stretch>
                    <a:fillRect b="-147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2652904" y="2460014"/>
            <a:ext cx="6840760" cy="894340"/>
            <a:chOff x="1128904" y="2460014"/>
            <a:chExt cx="6840760" cy="894340"/>
          </a:xfrm>
        </p:grpSpPr>
        <p:cxnSp>
          <p:nvCxnSpPr>
            <p:cNvPr id="24" name="Curved Connector 23"/>
            <p:cNvCxnSpPr>
              <a:stCxn id="5" idx="4"/>
              <a:endCxn id="6" idx="4"/>
            </p:cNvCxnSpPr>
            <p:nvPr/>
          </p:nvCxnSpPr>
          <p:spPr>
            <a:xfrm rot="16200000" flipH="1">
              <a:off x="4542934" y="-954016"/>
              <a:ext cx="12700" cy="6840760"/>
            </a:xfrm>
            <a:prstGeom prst="curvedConnector3">
              <a:avLst>
                <a:gd name="adj1" fmla="val 5328472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203848" y="2943562"/>
                  <a:ext cx="2496148" cy="4107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(4)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𝑃𝑈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𝑃𝑅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))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2943562"/>
                  <a:ext cx="2496148" cy="410792"/>
                </a:xfrm>
                <a:prstGeom prst="rect">
                  <a:avLst/>
                </a:prstGeom>
                <a:blipFill>
                  <a:blip r:embed="rId5"/>
                  <a:stretch>
                    <a:fillRect l="-5076" r="-3553" b="-181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BDB18B-4013-83A9-C6EC-D5D9F524B0E7}"/>
              </a:ext>
            </a:extLst>
          </p:cNvPr>
          <p:cNvSpPr txBox="1"/>
          <p:nvPr/>
        </p:nvSpPr>
        <p:spPr>
          <a:xfrm>
            <a:off x="9751003" y="2698840"/>
            <a:ext cx="1972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D(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PU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a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,D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PR</a:t>
            </a:r>
            <a:r>
              <a:rPr lang="en-US" altLang="en-US" baseline="-25000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b</a:t>
            </a:r>
            <a:r>
              <a:rPr lang="en-US" altLang="en-US" dirty="0" err="1">
                <a:solidFill>
                  <a:srgbClr val="FF0000"/>
                </a:solidFill>
                <a:ea typeface="ＭＳ Ｐゴシック" panose="020B0600070205080204" pitchFamily="34" charset="-128"/>
              </a:rPr>
              <a:t>,M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))</a:t>
            </a: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6D33A6-E9B8-7807-2E3C-23DE0259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Distribution of Public Keys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B4FAD-B7E6-131A-F510-5B1669D3F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73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Distribution of Public 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keys are made public by design.</a:t>
            </a:r>
          </a:p>
          <a:p>
            <a:r>
              <a:rPr lang="en-IN" dirty="0"/>
              <a:t>Issue: how to ensure </a:t>
            </a:r>
            <a:r>
              <a:rPr lang="en-IN" dirty="0">
                <a:solidFill>
                  <a:srgbClr val="FF0000"/>
                </a:solidFill>
              </a:rPr>
              <a:t>public key of A actually belongs to A </a:t>
            </a:r>
            <a:r>
              <a:rPr lang="en-IN" dirty="0"/>
              <a:t>(and not someone pretending to be A).</a:t>
            </a:r>
          </a:p>
          <a:p>
            <a:r>
              <a:rPr lang="en-IN" dirty="0"/>
              <a:t>Four approaches for distributing public keys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Public announcement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Publicly available directory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Public-key authority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400" dirty="0"/>
              <a:t>Public-key certificates</a:t>
            </a:r>
          </a:p>
        </p:txBody>
      </p:sp>
    </p:spTree>
    <p:extLst>
      <p:ext uri="{BB962C8B-B14F-4D97-AF65-F5344CB8AC3E}">
        <p14:creationId xmlns:p14="http://schemas.microsoft.com/office/powerpoint/2010/main" val="187092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Public Announcement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Make </a:t>
            </a:r>
            <a:r>
              <a:rPr lang="en-IN" dirty="0">
                <a:solidFill>
                  <a:srgbClr val="FF0000"/>
                </a:solidFill>
              </a:rPr>
              <a:t>public key available in open forum</a:t>
            </a:r>
            <a:r>
              <a:rPr lang="en-IN" dirty="0"/>
              <a:t>: newspaper, email signature, website and conference.</a:t>
            </a:r>
          </a:p>
          <a:p>
            <a:r>
              <a:rPr lang="en-IN" dirty="0"/>
              <a:t>Problem: anyone can announce a key pretending to be another user.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144"/>
          <a:stretch/>
        </p:blipFill>
        <p:spPr>
          <a:xfrm>
            <a:off x="1843776" y="2582629"/>
            <a:ext cx="8504448" cy="30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0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1" y="731706"/>
            <a:ext cx="9287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Key Management and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Symmetric Key Distribution using Symmetric and Asymmetric Encryptions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Distribution of Public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X.509 Certificates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Public Key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Remote User Authentication with Symmetric and Asymmetric Encryption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Kerberos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2. Publicly Available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2200" dirty="0"/>
              <a:t>The </a:t>
            </a:r>
            <a:r>
              <a:rPr lang="en-IN" sz="2200" dirty="0">
                <a:solidFill>
                  <a:srgbClr val="C00000"/>
                </a:solidFill>
              </a:rPr>
              <a:t>authority</a:t>
            </a:r>
            <a:r>
              <a:rPr lang="en-IN" sz="2200" dirty="0"/>
              <a:t> maintains a directory with a </a:t>
            </a:r>
            <a:r>
              <a:rPr lang="en-IN" sz="2200" dirty="0">
                <a:solidFill>
                  <a:srgbClr val="C00000"/>
                </a:solidFill>
              </a:rPr>
              <a:t>{name, public key} </a:t>
            </a:r>
            <a:r>
              <a:rPr lang="en-IN" sz="2200" dirty="0"/>
              <a:t>entry for each participant.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Each participant </a:t>
            </a:r>
            <a:r>
              <a:rPr lang="en-IN" sz="2200" dirty="0">
                <a:solidFill>
                  <a:srgbClr val="C00000"/>
                </a:solidFill>
              </a:rPr>
              <a:t>registers a public key </a:t>
            </a:r>
            <a:r>
              <a:rPr lang="en-IN" sz="2200" dirty="0"/>
              <a:t>with the </a:t>
            </a:r>
            <a:r>
              <a:rPr lang="en-IN" sz="2200" dirty="0">
                <a:solidFill>
                  <a:srgbClr val="C00000"/>
                </a:solidFill>
              </a:rPr>
              <a:t>directory authority</a:t>
            </a:r>
            <a:r>
              <a:rPr lang="en-IN" sz="2200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A participant may </a:t>
            </a:r>
            <a:r>
              <a:rPr lang="en-IN" sz="2200" dirty="0">
                <a:solidFill>
                  <a:srgbClr val="C00000"/>
                </a:solidFill>
              </a:rPr>
              <a:t>replace the existing key </a:t>
            </a:r>
            <a:r>
              <a:rPr lang="en-IN" sz="2200" dirty="0"/>
              <a:t>with a </a:t>
            </a:r>
            <a:r>
              <a:rPr lang="en-IN" sz="2200" dirty="0">
                <a:solidFill>
                  <a:srgbClr val="C00000"/>
                </a:solidFill>
              </a:rPr>
              <a:t>new one </a:t>
            </a:r>
            <a:r>
              <a:rPr lang="en-IN" sz="2200" dirty="0"/>
              <a:t>at any time.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Participants could also access the directory electronically.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/>
              <a:t>For this purpose, secure, authenticated communication from the authority to the participant is mandatory.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4706" y="3429000"/>
            <a:ext cx="5462587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3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14500" y="106364"/>
            <a:ext cx="8763000" cy="80803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4A61A71-82EF-2E54-71B3-EF28906838A6}"/>
              </a:ext>
            </a:extLst>
          </p:cNvPr>
          <p:cNvGrpSpPr/>
          <p:nvPr/>
        </p:nvGrpSpPr>
        <p:grpSpPr>
          <a:xfrm>
            <a:off x="3863662" y="1020764"/>
            <a:ext cx="8274717" cy="5128226"/>
            <a:chOff x="1708716" y="879340"/>
            <a:chExt cx="8768784" cy="5635897"/>
          </a:xfrm>
        </p:grpSpPr>
        <p:sp>
          <p:nvSpPr>
            <p:cNvPr id="4" name="Oval 3"/>
            <p:cNvSpPr/>
            <p:nvPr/>
          </p:nvSpPr>
          <p:spPr>
            <a:xfrm>
              <a:off x="1708716" y="4776956"/>
              <a:ext cx="1620180" cy="97210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Initiator</a:t>
              </a:r>
            </a:p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8857320" y="4776956"/>
              <a:ext cx="1620180" cy="972108"/>
            </a:xfrm>
            <a:prstGeom prst="ellipse">
              <a:avLst/>
            </a:prstGeom>
            <a:solidFill>
              <a:schemeClr val="accent6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Initiator</a:t>
              </a:r>
            </a:p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B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097976" y="5600351"/>
              <a:ext cx="6002964" cy="460881"/>
              <a:chOff x="1573976" y="5600351"/>
              <a:chExt cx="6002964" cy="460881"/>
            </a:xfrm>
          </p:grpSpPr>
          <p:cxnSp>
            <p:nvCxnSpPr>
              <p:cNvPr id="7" name="Curved Connector 6"/>
              <p:cNvCxnSpPr>
                <a:cxnSpLocks/>
                <a:stCxn id="5" idx="3"/>
                <a:endCxn id="4" idx="5"/>
              </p:cNvCxnSpPr>
              <p:nvPr/>
            </p:nvCxnSpPr>
            <p:spPr>
              <a:xfrm rot="5400000">
                <a:off x="4569108" y="2605220"/>
                <a:ext cx="12700" cy="6002964"/>
              </a:xfrm>
              <a:prstGeom prst="curvedConnector3">
                <a:avLst>
                  <a:gd name="adj1" fmla="val 2920961"/>
                </a:avLst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206159" y="5701192"/>
                    <a:ext cx="2782777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(6) 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altLang="en-US" sz="2000" i="1" dirty="0" err="1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𝑃𝑈</m:t>
                          </m:r>
                          <m:r>
                            <a:rPr lang="en-US" altLang="en-US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𝑎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 [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IN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IN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])</m:t>
                          </m:r>
                        </m:oMath>
                      </m:oMathPara>
                    </a14:m>
                    <a:endParaRPr lang="en-IN" sz="22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159" y="5701192"/>
                    <a:ext cx="2782777" cy="36004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333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Oval 13"/>
            <p:cNvSpPr/>
            <p:nvPr/>
          </p:nvSpPr>
          <p:spPr>
            <a:xfrm>
              <a:off x="5162126" y="879340"/>
              <a:ext cx="2198444" cy="103843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bg1"/>
                  </a:solidFill>
                </a:rPr>
                <a:t>Public-Key Authority</a:t>
              </a: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2423592" y="1398558"/>
              <a:ext cx="2738534" cy="3378398"/>
              <a:chOff x="899592" y="1398558"/>
              <a:chExt cx="2738534" cy="3378398"/>
            </a:xfrm>
          </p:grpSpPr>
          <p:cxnSp>
            <p:nvCxnSpPr>
              <p:cNvPr id="16" name="Curved Connector 15"/>
              <p:cNvCxnSpPr>
                <a:cxnSpLocks/>
                <a:stCxn id="4" idx="0"/>
                <a:endCxn id="14" idx="2"/>
              </p:cNvCxnSpPr>
              <p:nvPr/>
            </p:nvCxnSpPr>
            <p:spPr>
              <a:xfrm rot="5400000" flipH="1" flipV="1">
                <a:off x="627267" y="1766097"/>
                <a:ext cx="3378398" cy="2643320"/>
              </a:xfrm>
              <a:prstGeom prst="curvedConnector2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899592" y="1638752"/>
                    <a:ext cx="2188340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(1)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𝑅𝑒𝑞𝑢𝑒𝑠𝑡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 ||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𝑇</m:t>
                          </m:r>
                          <m:r>
                            <a:rPr lang="en-IN" altLang="en-US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1</m:t>
                          </m:r>
                        </m:oMath>
                      </m:oMathPara>
                    </a14:m>
                    <a:endParaRPr lang="en-IN" sz="20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592" y="1638752"/>
                    <a:ext cx="2188340" cy="3600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75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7" name="Group 36"/>
            <p:cNvGrpSpPr/>
            <p:nvPr/>
          </p:nvGrpSpPr>
          <p:grpSpPr>
            <a:xfrm>
              <a:off x="2783632" y="1765701"/>
              <a:ext cx="4761920" cy="3031452"/>
              <a:chOff x="1259632" y="1765700"/>
              <a:chExt cx="4761920" cy="3031452"/>
            </a:xfrm>
          </p:grpSpPr>
          <p:cxnSp>
            <p:nvCxnSpPr>
              <p:cNvPr id="18" name="Straight Arrow Connector 17"/>
              <p:cNvCxnSpPr>
                <a:cxnSpLocks/>
                <a:stCxn id="14" idx="3"/>
              </p:cNvCxnSpPr>
              <p:nvPr/>
            </p:nvCxnSpPr>
            <p:spPr>
              <a:xfrm flipH="1">
                <a:off x="1259632" y="1765700"/>
                <a:ext cx="2700449" cy="3031452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/>
                  <p:cNvSpPr/>
                  <p:nvPr/>
                </p:nvSpPr>
                <p:spPr>
                  <a:xfrm>
                    <a:off x="1547664" y="2852790"/>
                    <a:ext cx="4473888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(2) 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𝑃𝑅</m:t>
                          </m:r>
                          <m:r>
                            <a:rPr lang="en-IN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𝑎𝑢𝑡h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 [</m:t>
                          </m:r>
                          <m:r>
                            <a:rPr lang="en-IN" sz="2000" i="1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𝑃𝑈</m:t>
                          </m:r>
                          <m:r>
                            <a:rPr lang="en-IN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𝑅𝑒𝑞𝑢𝑒𝑠𝑡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IN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])</m:t>
                          </m:r>
                        </m:oMath>
                      </m:oMathPara>
                    </a14:m>
                    <a:endParaRPr lang="en-IN" sz="20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2852790"/>
                    <a:ext cx="4473888" cy="3600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75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9" name="Group 38"/>
            <p:cNvGrpSpPr/>
            <p:nvPr/>
          </p:nvGrpSpPr>
          <p:grpSpPr>
            <a:xfrm>
              <a:off x="7360570" y="1398558"/>
              <a:ext cx="2590920" cy="3378398"/>
              <a:chOff x="5836570" y="1398558"/>
              <a:chExt cx="2590920" cy="3378398"/>
            </a:xfrm>
          </p:grpSpPr>
          <p:cxnSp>
            <p:nvCxnSpPr>
              <p:cNvPr id="25" name="Curved Connector 24"/>
              <p:cNvCxnSpPr>
                <a:cxnSpLocks/>
                <a:stCxn id="5" idx="0"/>
                <a:endCxn id="14" idx="6"/>
              </p:cNvCxnSpPr>
              <p:nvPr/>
            </p:nvCxnSpPr>
            <p:spPr>
              <a:xfrm rot="16200000" flipV="1">
                <a:off x="5300791" y="1934337"/>
                <a:ext cx="3378398" cy="2306840"/>
              </a:xfrm>
              <a:prstGeom prst="curvedConnector2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/>
                  <p:cNvSpPr/>
                  <p:nvPr/>
                </p:nvSpPr>
                <p:spPr>
                  <a:xfrm>
                    <a:off x="6239150" y="2132856"/>
                    <a:ext cx="2188340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4)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𝑅𝑒𝑞𝑢𝑒𝑠𝑡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 ||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𝑇</m:t>
                          </m:r>
                          <m:r>
                            <a:rPr lang="en-IN" altLang="en-US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2</m:t>
                          </m:r>
                        </m:oMath>
                      </m:oMathPara>
                    </a14:m>
                    <a:endParaRPr lang="en-IN" sz="20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9150" y="2132856"/>
                    <a:ext cx="2188340" cy="3600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75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/>
            <p:cNvGrpSpPr/>
            <p:nvPr/>
          </p:nvGrpSpPr>
          <p:grpSpPr>
            <a:xfrm>
              <a:off x="4979876" y="1765701"/>
              <a:ext cx="4405558" cy="3031452"/>
              <a:chOff x="3455876" y="1765700"/>
              <a:chExt cx="4405558" cy="3031452"/>
            </a:xfrm>
          </p:grpSpPr>
          <p:cxnSp>
            <p:nvCxnSpPr>
              <p:cNvPr id="27" name="Straight Arrow Connector 26"/>
              <p:cNvCxnSpPr>
                <a:cxnSpLocks/>
                <a:stCxn id="14" idx="5"/>
              </p:cNvCxnSpPr>
              <p:nvPr/>
            </p:nvCxnSpPr>
            <p:spPr>
              <a:xfrm>
                <a:off x="5514616" y="1765700"/>
                <a:ext cx="2333747" cy="3031452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/>
                  <p:cNvSpPr/>
                  <p:nvPr/>
                </p:nvSpPr>
                <p:spPr>
                  <a:xfrm>
                    <a:off x="3455876" y="3534621"/>
                    <a:ext cx="4405558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(5) 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IN" sz="2000" i="1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𝑃𝑅</m:t>
                          </m:r>
                          <m:r>
                            <a:rPr lang="en-IN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𝑎𝑢𝑡h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 [</m:t>
                          </m:r>
                          <m:sSub>
                            <m:sSubPr>
                              <m:ctrlP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𝑃𝑈</m:t>
                              </m:r>
                            </m:e>
                            <m:sub>
                              <m: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sub>
                          </m:sSub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||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𝑅𝑒𝑞𝑢𝑒𝑠𝑡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𝑇</m:t>
                          </m:r>
                          <m:r>
                            <a:rPr lang="en-IN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])</m:t>
                          </m:r>
                        </m:oMath>
                      </m:oMathPara>
                    </a14:m>
                    <a:endParaRPr lang="en-IN" sz="22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876" y="3534621"/>
                    <a:ext cx="4405558" cy="36004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75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8" name="Group 37"/>
            <p:cNvGrpSpPr/>
            <p:nvPr/>
          </p:nvGrpSpPr>
          <p:grpSpPr>
            <a:xfrm>
              <a:off x="3097977" y="4359824"/>
              <a:ext cx="6002964" cy="565843"/>
              <a:chOff x="1573977" y="4359824"/>
              <a:chExt cx="6002964" cy="565843"/>
            </a:xfrm>
          </p:grpSpPr>
          <p:cxnSp>
            <p:nvCxnSpPr>
              <p:cNvPr id="6" name="Curved Connector 5"/>
              <p:cNvCxnSpPr>
                <a:cxnSpLocks/>
                <a:stCxn id="4" idx="7"/>
                <a:endCxn id="5" idx="1"/>
              </p:cNvCxnSpPr>
              <p:nvPr/>
            </p:nvCxnSpPr>
            <p:spPr>
              <a:xfrm rot="5400000" flipH="1" flipV="1">
                <a:off x="4569108" y="1917836"/>
                <a:ext cx="12700" cy="6002964"/>
              </a:xfrm>
              <a:prstGeom prst="curvedConnector3">
                <a:avLst>
                  <a:gd name="adj1" fmla="val 2920961"/>
                </a:avLst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/>
                  <p:cNvSpPr/>
                  <p:nvPr/>
                </p:nvSpPr>
                <p:spPr>
                  <a:xfrm>
                    <a:off x="3266236" y="4359824"/>
                    <a:ext cx="2570334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(3) 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𝐸</m:t>
                          </m:r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 (</m:t>
                          </m:r>
                          <m:r>
                            <a:rPr lang="en-IN" sz="2000" i="1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𝑃𝑈</m:t>
                          </m:r>
                          <m:r>
                            <a:rPr lang="en-IN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 [</m:t>
                          </m:r>
                          <m:sSub>
                            <m:sSubPr>
                              <m:ctrlP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𝐼𝐷</m:t>
                              </m:r>
                            </m:e>
                            <m:sub>
                              <m:r>
                                <a:rPr lang="en-IN" sz="2000" i="1" dirty="0">
                                  <a:solidFill>
                                    <a:srgbClr val="C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𝑁</m:t>
                          </m:r>
                          <m:r>
                            <a:rPr lang="en-IN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IN" sz="2000" i="1" dirty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])</m:t>
                          </m:r>
                        </m:oMath>
                      </m:oMathPara>
                    </a14:m>
                    <a:endParaRPr lang="en-IN" sz="22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66236" y="4359824"/>
                    <a:ext cx="2570334" cy="36004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5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/>
            <p:cNvGrpSpPr/>
            <p:nvPr/>
          </p:nvGrpSpPr>
          <p:grpSpPr>
            <a:xfrm>
              <a:off x="2525156" y="5742721"/>
              <a:ext cx="7148604" cy="772516"/>
              <a:chOff x="1001156" y="5742714"/>
              <a:chExt cx="7148604" cy="914105"/>
            </a:xfrm>
          </p:grpSpPr>
          <p:cxnSp>
            <p:nvCxnSpPr>
              <p:cNvPr id="29" name="Curved Connector 28"/>
              <p:cNvCxnSpPr>
                <a:cxnSpLocks/>
                <a:stCxn id="4" idx="4"/>
                <a:endCxn id="5" idx="4"/>
              </p:cNvCxnSpPr>
              <p:nvPr/>
            </p:nvCxnSpPr>
            <p:spPr>
              <a:xfrm rot="16200000" flipH="1">
                <a:off x="4569108" y="2174762"/>
                <a:ext cx="12700" cy="7148604"/>
              </a:xfrm>
              <a:prstGeom prst="curvedConnector3">
                <a:avLst>
                  <a:gd name="adj1" fmla="val 7045031"/>
                </a:avLst>
              </a:prstGeom>
              <a:ln>
                <a:tailEnd type="triangl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3642562" y="6296779"/>
                    <a:ext cx="1817681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i="1" dirty="0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(7)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𝐸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(</m:t>
                          </m:r>
                          <m:r>
                            <a:rPr lang="en-IN" altLang="en-US" sz="2000" i="1" dirty="0" err="1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𝑃𝑈</m:t>
                          </m:r>
                          <m:r>
                            <a:rPr lang="en-IN" altLang="en-US" sz="2000" i="1" baseline="-25000" dirty="0" err="1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𝑏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, 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𝑁</m:t>
                          </m:r>
                          <m:r>
                            <a:rPr lang="en-IN" altLang="en-US" sz="2000" i="1" baseline="-25000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2</m:t>
                          </m:r>
                          <m:r>
                            <a:rPr lang="en-IN" altLang="en-US" sz="2000" i="1" dirty="0">
                              <a:solidFill>
                                <a:srgbClr val="C00000"/>
                              </a:solidFill>
                              <a:latin typeface="Cambria Math"/>
                              <a:ea typeface="ＭＳ Ｐゴシック" panose="020B0600070205080204" pitchFamily="34" charset="-128"/>
                            </a:rPr>
                            <m:t>)</m:t>
                          </m:r>
                        </m:oMath>
                      </m:oMathPara>
                    </a14:m>
                    <a:endParaRPr lang="en-IN" sz="2200" baseline="-25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2562" y="6296779"/>
                    <a:ext cx="1817681" cy="3600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694" t="-8000" b="-40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3C1072-4299-51D5-7EF1-02B444AB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Public-Key Authority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E1F6F-7CAA-3FBE-208C-BBC59C768EF8}"/>
              </a:ext>
            </a:extLst>
          </p:cNvPr>
          <p:cNvSpPr txBox="1"/>
          <p:nvPr/>
        </p:nvSpPr>
        <p:spPr>
          <a:xfrm>
            <a:off x="53621" y="768562"/>
            <a:ext cx="4964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solidFill>
                  <a:srgbClr val="FF0000"/>
                </a:solidFill>
              </a:rPr>
              <a:t>A</a:t>
            </a:r>
            <a:r>
              <a:rPr lang="en-IN" sz="2000" dirty="0"/>
              <a:t> sends a timestamped message to the public-key authority containing a request for the current public key of </a:t>
            </a:r>
            <a:r>
              <a:rPr lang="en-IN" sz="2000" dirty="0">
                <a:solidFill>
                  <a:srgbClr val="FF0000"/>
                </a:solidFill>
              </a:rPr>
              <a:t>B</a:t>
            </a:r>
            <a:r>
              <a:rPr lang="en-IN" sz="2000" dirty="0"/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E04366-7D63-E579-508F-20178AD19791}"/>
              </a:ext>
            </a:extLst>
          </p:cNvPr>
          <p:cNvSpPr txBox="1"/>
          <p:nvPr/>
        </p:nvSpPr>
        <p:spPr>
          <a:xfrm>
            <a:off x="53621" y="1875574"/>
            <a:ext cx="47264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The authority responds with a message that is encrypted using the authority’s private key. Message contains </a:t>
            </a:r>
            <a:r>
              <a:rPr lang="en-IN" sz="2000" dirty="0" err="1">
                <a:solidFill>
                  <a:srgbClr val="FF0000"/>
                </a:solidFill>
              </a:rPr>
              <a:t>PU</a:t>
            </a:r>
            <a:r>
              <a:rPr lang="en-IN" sz="2000" baseline="-25000" dirty="0" err="1">
                <a:solidFill>
                  <a:srgbClr val="FF0000"/>
                </a:solidFill>
              </a:rPr>
              <a:t>b</a:t>
            </a:r>
            <a:r>
              <a:rPr lang="en-IN" sz="2000" dirty="0">
                <a:solidFill>
                  <a:srgbClr val="FF0000"/>
                </a:solidFill>
              </a:rPr>
              <a:t>,</a:t>
            </a:r>
            <a:r>
              <a:rPr lang="en-IN" sz="2000" dirty="0"/>
              <a:t> Original request and Original time stamp </a:t>
            </a:r>
            <a:r>
              <a:rPr lang="en-IN" sz="2000" dirty="0">
                <a:solidFill>
                  <a:srgbClr val="FF0000"/>
                </a:solidFill>
              </a:rPr>
              <a:t>T</a:t>
            </a:r>
            <a:r>
              <a:rPr lang="en-IN" sz="2000" baseline="-25000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944A97-57D2-F6FB-48B6-2832A910EAC1}"/>
              </a:ext>
            </a:extLst>
          </p:cNvPr>
          <p:cNvSpPr txBox="1"/>
          <p:nvPr/>
        </p:nvSpPr>
        <p:spPr>
          <a:xfrm>
            <a:off x="0" y="3630867"/>
            <a:ext cx="432295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A</a:t>
            </a:r>
            <a:r>
              <a:rPr lang="en-IN" sz="2000" dirty="0"/>
              <a:t> stores </a:t>
            </a:r>
            <a:r>
              <a:rPr lang="en-IN" sz="2000" dirty="0">
                <a:solidFill>
                  <a:srgbClr val="FF0000"/>
                </a:solidFill>
              </a:rPr>
              <a:t>B’s</a:t>
            </a:r>
            <a:r>
              <a:rPr lang="en-IN" sz="2000" dirty="0"/>
              <a:t> public key and also uses it to encrypt a message to</a:t>
            </a:r>
            <a:r>
              <a:rPr lang="en-IN" sz="2000" dirty="0">
                <a:solidFill>
                  <a:srgbClr val="FF0000"/>
                </a:solidFill>
              </a:rPr>
              <a:t> B </a:t>
            </a:r>
            <a:r>
              <a:rPr lang="en-IN" sz="2000" dirty="0"/>
              <a:t>containing an identifier of </a:t>
            </a:r>
            <a:r>
              <a:rPr lang="en-IN" sz="2000" dirty="0">
                <a:solidFill>
                  <a:srgbClr val="FF0000"/>
                </a:solidFill>
              </a:rPr>
              <a:t>A(</a:t>
            </a:r>
            <a:r>
              <a:rPr lang="en-IN" sz="2000" dirty="0" err="1">
                <a:solidFill>
                  <a:srgbClr val="FF0000"/>
                </a:solidFill>
              </a:rPr>
              <a:t>ID</a:t>
            </a:r>
            <a:r>
              <a:rPr lang="en-IN" sz="2000" baseline="-25000" dirty="0" err="1">
                <a:solidFill>
                  <a:srgbClr val="FF0000"/>
                </a:solidFill>
              </a:rPr>
              <a:t>a</a:t>
            </a:r>
            <a:r>
              <a:rPr lang="en-IN" sz="2000" dirty="0">
                <a:solidFill>
                  <a:srgbClr val="FF0000"/>
                </a:solidFill>
              </a:rPr>
              <a:t>) </a:t>
            </a:r>
            <a:r>
              <a:rPr lang="en-IN" sz="2000" dirty="0"/>
              <a:t>and a </a:t>
            </a:r>
            <a:r>
              <a:rPr lang="en-IN" sz="2000" dirty="0">
                <a:solidFill>
                  <a:srgbClr val="FF0000"/>
                </a:solidFill>
              </a:rPr>
              <a:t>nonce(N</a:t>
            </a:r>
            <a:r>
              <a:rPr lang="en-IN" sz="2000" baseline="-25000" dirty="0">
                <a:solidFill>
                  <a:srgbClr val="FF0000"/>
                </a:solidFill>
              </a:rPr>
              <a:t>1</a:t>
            </a:r>
            <a:r>
              <a:rPr lang="en-IN" sz="2000" dirty="0">
                <a:solidFill>
                  <a:srgbClr val="FF0000"/>
                </a:solidFill>
              </a:rPr>
              <a:t>)</a:t>
            </a:r>
            <a:r>
              <a:rPr lang="en-IN" sz="200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DEE2CA-0A17-C739-F085-7A92E0554514}"/>
              </a:ext>
            </a:extLst>
          </p:cNvPr>
          <p:cNvSpPr txBox="1"/>
          <p:nvPr/>
        </p:nvSpPr>
        <p:spPr>
          <a:xfrm>
            <a:off x="-28118" y="5408273"/>
            <a:ext cx="43229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B</a:t>
            </a:r>
            <a:r>
              <a:rPr lang="en-IN" sz="2000" b="1" dirty="0">
                <a:solidFill>
                  <a:schemeClr val="tx2"/>
                </a:solidFill>
              </a:rPr>
              <a:t> </a:t>
            </a:r>
            <a:r>
              <a:rPr lang="en-IN" sz="2000" dirty="0"/>
              <a:t>retrieves </a:t>
            </a:r>
            <a:r>
              <a:rPr lang="en-IN" sz="2000" dirty="0">
                <a:solidFill>
                  <a:srgbClr val="FF0000"/>
                </a:solidFill>
              </a:rPr>
              <a:t>A’s</a:t>
            </a:r>
            <a:r>
              <a:rPr lang="en-IN" sz="2000" dirty="0"/>
              <a:t> public key from the authority in the same manner as </a:t>
            </a:r>
            <a:r>
              <a:rPr lang="en-IN" sz="2000" dirty="0">
                <a:solidFill>
                  <a:srgbClr val="FF0000"/>
                </a:solidFill>
              </a:rPr>
              <a:t>A</a:t>
            </a:r>
            <a:r>
              <a:rPr lang="en-IN" sz="2000" dirty="0"/>
              <a:t> retrieved </a:t>
            </a:r>
            <a:r>
              <a:rPr lang="en-IN" sz="2000" dirty="0">
                <a:solidFill>
                  <a:srgbClr val="FF0000"/>
                </a:solidFill>
              </a:rPr>
              <a:t>B’s</a:t>
            </a:r>
            <a:r>
              <a:rPr lang="en-IN" sz="2000" dirty="0"/>
              <a:t> public key.</a:t>
            </a:r>
          </a:p>
        </p:txBody>
      </p:sp>
    </p:spTree>
    <p:extLst>
      <p:ext uri="{BB962C8B-B14F-4D97-AF65-F5344CB8AC3E}">
        <p14:creationId xmlns:p14="http://schemas.microsoft.com/office/powerpoint/2010/main" val="157320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44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Public-Key Authority –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rgbClr val="FF0000"/>
                </a:solidFill>
              </a:rPr>
              <a:t>A</a:t>
            </a:r>
            <a:r>
              <a:rPr lang="en-IN" dirty="0"/>
              <a:t> sends a timestamped message to the public-key authority containing a request for the current public key of </a:t>
            </a:r>
            <a:r>
              <a:rPr lang="en-IN" sz="2200" dirty="0">
                <a:solidFill>
                  <a:srgbClr val="FF0000"/>
                </a:solidFill>
              </a:rPr>
              <a:t>B</a:t>
            </a:r>
            <a:r>
              <a:rPr lang="en-IN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The authority responds with a message that is encrypted using the authority’s private key. Message contains </a:t>
            </a:r>
            <a:r>
              <a:rPr lang="en-IN" sz="2200" dirty="0">
                <a:solidFill>
                  <a:srgbClr val="FF0000"/>
                </a:solidFill>
              </a:rPr>
              <a:t>PU</a:t>
            </a:r>
            <a:r>
              <a:rPr lang="en-IN" sz="2200" baseline="-25000" dirty="0">
                <a:solidFill>
                  <a:srgbClr val="FF0000"/>
                </a:solidFill>
              </a:rPr>
              <a:t>b</a:t>
            </a:r>
            <a:r>
              <a:rPr lang="en-IN" dirty="0">
                <a:solidFill>
                  <a:srgbClr val="FF0000"/>
                </a:solidFill>
              </a:rPr>
              <a:t>,</a:t>
            </a:r>
            <a:r>
              <a:rPr lang="en-IN" dirty="0"/>
              <a:t> Original request and Original time stamp </a:t>
            </a:r>
            <a:r>
              <a:rPr lang="en-IN" sz="2200" dirty="0">
                <a:solidFill>
                  <a:srgbClr val="FF0000"/>
                </a:solidFill>
              </a:rPr>
              <a:t>T</a:t>
            </a:r>
            <a:r>
              <a:rPr lang="en-IN" sz="2200" baseline="-25000" dirty="0">
                <a:solidFill>
                  <a:srgbClr val="FF0000"/>
                </a:solidFill>
              </a:rPr>
              <a:t>1.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stores </a:t>
            </a:r>
            <a:r>
              <a:rPr lang="en-IN" dirty="0">
                <a:solidFill>
                  <a:srgbClr val="FF0000"/>
                </a:solidFill>
              </a:rPr>
              <a:t>B’s</a:t>
            </a:r>
            <a:r>
              <a:rPr lang="en-IN" dirty="0"/>
              <a:t> public key and also uses it to encrypt a message to</a:t>
            </a:r>
            <a:r>
              <a:rPr lang="en-IN" dirty="0">
                <a:solidFill>
                  <a:srgbClr val="FF0000"/>
                </a:solidFill>
              </a:rPr>
              <a:t> B </a:t>
            </a:r>
            <a:r>
              <a:rPr lang="en-IN" dirty="0"/>
              <a:t>containing an identifier of </a:t>
            </a:r>
            <a:r>
              <a:rPr lang="en-IN" dirty="0">
                <a:solidFill>
                  <a:srgbClr val="FF0000"/>
                </a:solidFill>
              </a:rPr>
              <a:t>A(</a:t>
            </a:r>
            <a:r>
              <a:rPr lang="en-IN" dirty="0" err="1">
                <a:solidFill>
                  <a:srgbClr val="FF0000"/>
                </a:solidFill>
              </a:rPr>
              <a:t>ID</a:t>
            </a:r>
            <a:r>
              <a:rPr lang="en-IN" baseline="-25000" dirty="0" err="1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) </a:t>
            </a:r>
            <a:r>
              <a:rPr lang="en-IN" dirty="0"/>
              <a:t>and a </a:t>
            </a:r>
            <a:r>
              <a:rPr lang="en-IN" dirty="0">
                <a:solidFill>
                  <a:srgbClr val="FF0000"/>
                </a:solidFill>
              </a:rPr>
              <a:t>nonce(N</a:t>
            </a:r>
            <a:r>
              <a:rPr lang="en-IN" baseline="-25000" dirty="0">
                <a:solidFill>
                  <a:srgbClr val="FF0000"/>
                </a:solidFill>
              </a:rPr>
              <a:t>1</a:t>
            </a:r>
            <a:r>
              <a:rPr lang="en-IN" dirty="0">
                <a:solidFill>
                  <a:srgbClr val="FF0000"/>
                </a:solidFill>
              </a:rPr>
              <a:t>)</a:t>
            </a:r>
            <a:r>
              <a:rPr lang="en-IN" dirty="0"/>
              <a:t>.</a:t>
            </a:r>
          </a:p>
          <a:p>
            <a:pPr marL="533400" indent="-533400">
              <a:buNone/>
            </a:pPr>
            <a:r>
              <a:rPr lang="en-IN" sz="2200" dirty="0"/>
              <a:t>4, 5. </a:t>
            </a:r>
            <a:r>
              <a:rPr lang="en-IN" sz="2200" dirty="0">
                <a:solidFill>
                  <a:srgbClr val="FF0000"/>
                </a:solidFill>
              </a:rPr>
              <a:t>B</a:t>
            </a:r>
            <a:r>
              <a:rPr lang="en-IN" sz="2200" b="1" dirty="0">
                <a:solidFill>
                  <a:schemeClr val="tx2"/>
                </a:solidFill>
              </a:rPr>
              <a:t> </a:t>
            </a:r>
            <a:r>
              <a:rPr lang="en-IN" dirty="0"/>
              <a:t>retrieves </a:t>
            </a:r>
            <a:r>
              <a:rPr lang="en-IN" sz="2200" dirty="0">
                <a:solidFill>
                  <a:srgbClr val="FF0000"/>
                </a:solidFill>
              </a:rPr>
              <a:t>A</a:t>
            </a:r>
            <a:r>
              <a:rPr lang="en-IN" dirty="0">
                <a:solidFill>
                  <a:srgbClr val="FF0000"/>
                </a:solidFill>
              </a:rPr>
              <a:t>’s</a:t>
            </a:r>
            <a:r>
              <a:rPr lang="en-IN" dirty="0"/>
              <a:t> public key from the authority in the same manner as </a:t>
            </a:r>
            <a:r>
              <a:rPr lang="en-IN" sz="2200" dirty="0">
                <a:solidFill>
                  <a:srgbClr val="FF0000"/>
                </a:solidFill>
              </a:rPr>
              <a:t>A</a:t>
            </a:r>
            <a:r>
              <a:rPr lang="en-IN" dirty="0"/>
              <a:t> retrieved </a:t>
            </a:r>
            <a:r>
              <a:rPr lang="en-IN" sz="2200" dirty="0">
                <a:solidFill>
                  <a:srgbClr val="FF0000"/>
                </a:solidFill>
              </a:rPr>
              <a:t>B</a:t>
            </a:r>
            <a:r>
              <a:rPr lang="en-IN" dirty="0">
                <a:solidFill>
                  <a:srgbClr val="FF0000"/>
                </a:solidFill>
              </a:rPr>
              <a:t>’s</a:t>
            </a:r>
            <a:r>
              <a:rPr lang="en-IN" dirty="0"/>
              <a:t> public key.</a:t>
            </a:r>
          </a:p>
        </p:txBody>
      </p:sp>
    </p:spTree>
    <p:extLst>
      <p:ext uri="{BB962C8B-B14F-4D97-AF65-F5344CB8AC3E}">
        <p14:creationId xmlns:p14="http://schemas.microsoft.com/office/powerpoint/2010/main" val="11880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3. Public-Key Authority –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sends a message to </a:t>
            </a: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encrypted with </a:t>
            </a:r>
            <a:r>
              <a:rPr lang="en-IN" dirty="0">
                <a:solidFill>
                  <a:srgbClr val="FF0000"/>
                </a:solidFill>
              </a:rPr>
              <a:t>PU</a:t>
            </a:r>
            <a:r>
              <a:rPr lang="en-IN" baseline="-25000" dirty="0">
                <a:solidFill>
                  <a:srgbClr val="FF0000"/>
                </a:solidFill>
              </a:rPr>
              <a:t>a</a:t>
            </a:r>
            <a:r>
              <a:rPr lang="en-IN" dirty="0"/>
              <a:t> and containing </a:t>
            </a:r>
            <a:r>
              <a:rPr lang="en-IN" dirty="0">
                <a:solidFill>
                  <a:srgbClr val="FF0000"/>
                </a:solidFill>
              </a:rPr>
              <a:t>A’s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nonce(N</a:t>
            </a:r>
            <a:r>
              <a:rPr lang="en-IN" baseline="-25000" dirty="0">
                <a:solidFill>
                  <a:srgbClr val="FF0000"/>
                </a:solidFill>
              </a:rPr>
              <a:t>1</a:t>
            </a:r>
            <a:r>
              <a:rPr lang="en-IN" dirty="0">
                <a:solidFill>
                  <a:srgbClr val="FF0000"/>
                </a:solidFill>
              </a:rPr>
              <a:t>) </a:t>
            </a:r>
            <a:r>
              <a:rPr lang="en-IN" dirty="0"/>
              <a:t>as well as a new nonce generated by </a:t>
            </a:r>
            <a:r>
              <a:rPr lang="en-IN" dirty="0">
                <a:solidFill>
                  <a:srgbClr val="FF0000"/>
                </a:solidFill>
              </a:rPr>
              <a:t>B(N</a:t>
            </a:r>
            <a:r>
              <a:rPr lang="en-IN" baseline="-25000" dirty="0">
                <a:solidFill>
                  <a:srgbClr val="FF0000"/>
                </a:solidFill>
              </a:rPr>
              <a:t>2</a:t>
            </a:r>
            <a:r>
              <a:rPr lang="en-IN" dirty="0">
                <a:solidFill>
                  <a:srgbClr val="FF0000"/>
                </a:solidFill>
              </a:rPr>
              <a:t>). </a:t>
            </a:r>
            <a:r>
              <a:rPr lang="en-IN" dirty="0"/>
              <a:t>The presence of </a:t>
            </a:r>
            <a:r>
              <a:rPr lang="en-IN" dirty="0">
                <a:solidFill>
                  <a:srgbClr val="FF0000"/>
                </a:solidFill>
              </a:rPr>
              <a:t>N</a:t>
            </a:r>
            <a:r>
              <a:rPr lang="en-IN" baseline="-25000" dirty="0">
                <a:solidFill>
                  <a:srgbClr val="FF0000"/>
                </a:solidFill>
              </a:rPr>
              <a:t>1</a:t>
            </a:r>
            <a:r>
              <a:rPr lang="en-IN" dirty="0"/>
              <a:t> in message (6) assures </a:t>
            </a:r>
            <a:r>
              <a:rPr lang="en-IN" dirty="0">
                <a:solidFill>
                  <a:srgbClr val="FF0000"/>
                </a:solidFill>
              </a:rPr>
              <a:t>A </a:t>
            </a:r>
            <a:r>
              <a:rPr lang="en-IN" dirty="0"/>
              <a:t>that the correspondent is </a:t>
            </a:r>
            <a:r>
              <a:rPr lang="en-IN" dirty="0">
                <a:solidFill>
                  <a:srgbClr val="FF0000"/>
                </a:solidFill>
              </a:rPr>
              <a:t>B.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IN" dirty="0">
                <a:solidFill>
                  <a:srgbClr val="FF0000"/>
                </a:solidFill>
              </a:rPr>
              <a:t>A</a:t>
            </a:r>
            <a:r>
              <a:rPr lang="en-IN" dirty="0"/>
              <a:t> returns </a:t>
            </a:r>
            <a:r>
              <a:rPr lang="en-IN" dirty="0">
                <a:solidFill>
                  <a:srgbClr val="FF0000"/>
                </a:solidFill>
              </a:rPr>
              <a:t>N</a:t>
            </a:r>
            <a:r>
              <a:rPr lang="en-IN" baseline="-25000" dirty="0">
                <a:solidFill>
                  <a:srgbClr val="FF0000"/>
                </a:solidFill>
              </a:rPr>
              <a:t>2</a:t>
            </a:r>
            <a:r>
              <a:rPr lang="en-IN" dirty="0">
                <a:solidFill>
                  <a:srgbClr val="FF0000"/>
                </a:solidFill>
              </a:rPr>
              <a:t>,</a:t>
            </a:r>
            <a:r>
              <a:rPr lang="en-IN" dirty="0"/>
              <a:t> which is encrypted using </a:t>
            </a:r>
            <a:r>
              <a:rPr lang="en-IN" dirty="0">
                <a:solidFill>
                  <a:srgbClr val="FF0000"/>
                </a:solidFill>
              </a:rPr>
              <a:t>B’s</a:t>
            </a:r>
            <a:r>
              <a:rPr lang="en-IN" dirty="0"/>
              <a:t> public key, to assure </a:t>
            </a:r>
            <a:r>
              <a:rPr lang="en-IN" dirty="0">
                <a:solidFill>
                  <a:srgbClr val="FF0000"/>
                </a:solidFill>
              </a:rPr>
              <a:t>B</a:t>
            </a:r>
            <a:r>
              <a:rPr lang="en-IN" dirty="0"/>
              <a:t> that its correspondent is </a:t>
            </a:r>
            <a:r>
              <a:rPr lang="en-IN" dirty="0">
                <a:solidFill>
                  <a:srgbClr val="FF0000"/>
                </a:solidFill>
              </a:rPr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295762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Public-Key Certificates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Any participant can </a:t>
            </a:r>
            <a:r>
              <a:rPr lang="en-IN" dirty="0">
                <a:solidFill>
                  <a:srgbClr val="FF0000"/>
                </a:solidFill>
              </a:rPr>
              <a:t>read a certificate </a:t>
            </a:r>
            <a:r>
              <a:rPr lang="en-IN" dirty="0"/>
              <a:t>to determine the name and public key of the certificate’s owner.</a:t>
            </a:r>
          </a:p>
          <a:p>
            <a:r>
              <a:rPr lang="en-IN" dirty="0"/>
              <a:t>Any participant can </a:t>
            </a:r>
            <a:r>
              <a:rPr lang="en-IN" dirty="0">
                <a:solidFill>
                  <a:srgbClr val="FF0000"/>
                </a:solidFill>
              </a:rPr>
              <a:t>verify</a:t>
            </a:r>
            <a:r>
              <a:rPr lang="en-IN" dirty="0"/>
              <a:t> that the </a:t>
            </a:r>
            <a:r>
              <a:rPr lang="en-IN" dirty="0">
                <a:solidFill>
                  <a:srgbClr val="FF0000"/>
                </a:solidFill>
              </a:rPr>
              <a:t>certificate originated </a:t>
            </a:r>
            <a:r>
              <a:rPr lang="en-IN" dirty="0"/>
              <a:t>from the </a:t>
            </a:r>
            <a:r>
              <a:rPr lang="en-IN" dirty="0">
                <a:solidFill>
                  <a:srgbClr val="FF0000"/>
                </a:solidFill>
              </a:rPr>
              <a:t>certificate authority </a:t>
            </a:r>
            <a:r>
              <a:rPr lang="en-IN" dirty="0"/>
              <a:t>and is not counterfeit.</a:t>
            </a:r>
          </a:p>
          <a:p>
            <a:r>
              <a:rPr lang="en-IN" dirty="0"/>
              <a:t>Only the </a:t>
            </a:r>
            <a:r>
              <a:rPr lang="en-IN" dirty="0">
                <a:solidFill>
                  <a:srgbClr val="FF0000"/>
                </a:solidFill>
              </a:rPr>
              <a:t>certificate authority </a:t>
            </a:r>
            <a:r>
              <a:rPr lang="en-IN" dirty="0"/>
              <a:t>can </a:t>
            </a:r>
            <a:r>
              <a:rPr lang="en-IN" dirty="0">
                <a:solidFill>
                  <a:srgbClr val="FF0000"/>
                </a:solidFill>
              </a:rPr>
              <a:t>create and update </a:t>
            </a:r>
            <a:r>
              <a:rPr lang="en-IN" dirty="0"/>
              <a:t>certificates.</a:t>
            </a:r>
          </a:p>
          <a:p>
            <a:r>
              <a:rPr lang="en-IN" dirty="0"/>
              <a:t>Any participant can verify the currency of the certificate.</a:t>
            </a:r>
          </a:p>
        </p:txBody>
      </p:sp>
    </p:spTree>
    <p:extLst>
      <p:ext uri="{BB962C8B-B14F-4D97-AF65-F5344CB8AC3E}">
        <p14:creationId xmlns:p14="http://schemas.microsoft.com/office/powerpoint/2010/main" val="77659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14500" y="106364"/>
            <a:ext cx="8763000" cy="8080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775520" y="5085184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616280" y="5085184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164780" y="5908580"/>
            <a:ext cx="5695120" cy="544756"/>
            <a:chOff x="1640780" y="5908580"/>
            <a:chExt cx="5695120" cy="544756"/>
          </a:xfrm>
        </p:grpSpPr>
        <p:cxnSp>
          <p:nvCxnSpPr>
            <p:cNvPr id="7" name="Curved Connector 6"/>
            <p:cNvCxnSpPr>
              <a:stCxn id="5" idx="3"/>
              <a:endCxn id="4" idx="5"/>
            </p:cNvCxnSpPr>
            <p:nvPr/>
          </p:nvCxnSpPr>
          <p:spPr>
            <a:xfrm rot="5400000">
              <a:off x="4481990" y="3067370"/>
              <a:ext cx="12700" cy="5695120"/>
            </a:xfrm>
            <a:prstGeom prst="curvedConnector3">
              <a:avLst>
                <a:gd name="adj1" fmla="val 2920961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159309" y="6093296"/>
                  <a:ext cx="923843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(2)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𝐶𝐴</m:t>
                        </m:r>
                      </m:oMath>
                    </m:oMathPara>
                  </a14:m>
                  <a:endParaRPr lang="en-IN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9309" y="6093296"/>
                  <a:ext cx="923843" cy="360040"/>
                </a:xfrm>
                <a:prstGeom prst="rect">
                  <a:avLst/>
                </a:prstGeom>
                <a:blipFill>
                  <a:blip r:embed="rId2"/>
                  <a:stretch>
                    <a:fillRect l="-1351" b="-241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3164780" y="4668744"/>
            <a:ext cx="5695120" cy="565153"/>
            <a:chOff x="1640780" y="4668743"/>
            <a:chExt cx="5695120" cy="565153"/>
          </a:xfrm>
        </p:grpSpPr>
        <p:cxnSp>
          <p:nvCxnSpPr>
            <p:cNvPr id="6" name="Curved Connector 5"/>
            <p:cNvCxnSpPr>
              <a:stCxn id="4" idx="7"/>
              <a:endCxn id="5" idx="1"/>
            </p:cNvCxnSpPr>
            <p:nvPr/>
          </p:nvCxnSpPr>
          <p:spPr>
            <a:xfrm rot="5400000" flipH="1" flipV="1">
              <a:off x="4481990" y="2379986"/>
              <a:ext cx="12700" cy="5695120"/>
            </a:xfrm>
            <a:prstGeom prst="curvedConnector3">
              <a:avLst>
                <a:gd name="adj1" fmla="val 2920961"/>
              </a:avLst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156893" y="4668743"/>
                  <a:ext cx="87597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(1) 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𝐶𝐴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893" y="4668743"/>
                  <a:ext cx="875970" cy="360040"/>
                </a:xfrm>
                <a:prstGeom prst="rect">
                  <a:avLst/>
                </a:prstGeom>
                <a:blipFill>
                  <a:blip r:embed="rId3"/>
                  <a:stretch>
                    <a:fillRect l="-2857" r="-1429" b="-275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Oval 9"/>
          <p:cNvSpPr/>
          <p:nvPr/>
        </p:nvSpPr>
        <p:spPr>
          <a:xfrm>
            <a:off x="5081874" y="898167"/>
            <a:ext cx="1992025" cy="1156726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Certificate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Authority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85610" y="1476530"/>
            <a:ext cx="2496264" cy="3608654"/>
            <a:chOff x="1061609" y="1476530"/>
            <a:chExt cx="2496264" cy="3608654"/>
          </a:xfrm>
        </p:grpSpPr>
        <p:cxnSp>
          <p:nvCxnSpPr>
            <p:cNvPr id="14" name="Curved Connector 13"/>
            <p:cNvCxnSpPr>
              <a:cxnSpLocks/>
              <a:stCxn id="4" idx="0"/>
              <a:endCxn id="10" idx="2"/>
            </p:cNvCxnSpPr>
            <p:nvPr/>
          </p:nvCxnSpPr>
          <p:spPr>
            <a:xfrm rot="5400000" flipH="1" flipV="1">
              <a:off x="505414" y="2032725"/>
              <a:ext cx="3608654" cy="2496264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763688" y="2095703"/>
                  <a:ext cx="681052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00000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𝑃𝑈</m:t>
                        </m:r>
                        <m:r>
                          <a:rPr lang="en-US" altLang="en-US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𝑎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688" y="2095703"/>
                  <a:ext cx="681052" cy="3600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2869459" y="1885494"/>
            <a:ext cx="4527262" cy="3235694"/>
            <a:chOff x="1345459" y="1885494"/>
            <a:chExt cx="4527262" cy="3235694"/>
          </a:xfrm>
        </p:grpSpPr>
        <p:cxnSp>
          <p:nvCxnSpPr>
            <p:cNvPr id="16" name="Straight Arrow Connector 15"/>
            <p:cNvCxnSpPr>
              <a:cxnSpLocks/>
              <a:stCxn id="10" idx="3"/>
            </p:cNvCxnSpPr>
            <p:nvPr/>
          </p:nvCxnSpPr>
          <p:spPr>
            <a:xfrm flipH="1">
              <a:off x="1345459" y="1885494"/>
              <a:ext cx="2504140" cy="323569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763296" y="2857748"/>
                  <a:ext cx="4109425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𝐶𝐴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 = 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𝑃𝑅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𝑎𝑢𝑡h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[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 || </m:t>
                        </m:r>
                        <m:r>
                          <a:rPr lang="en-IN" sz="2000" i="1" dirty="0" err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𝐼𝐷</m:t>
                        </m:r>
                        <m:r>
                          <a:rPr lang="en-IN" sz="2000" i="1" baseline="-25000" dirty="0" err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 ||</m:t>
                        </m:r>
                        <m:r>
                          <a:rPr lang="en-US" altLang="en-US" sz="2000" i="1" dirty="0">
                            <a:solidFill>
                              <a:schemeClr val="accent6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𝑃𝑈</m:t>
                        </m:r>
                        <m:r>
                          <a:rPr lang="en-US" altLang="en-US" sz="2000" i="1" baseline="-25000" dirty="0" err="1">
                            <a:solidFill>
                              <a:schemeClr val="accent6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𝑎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i="1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296" y="2857748"/>
                  <a:ext cx="4109425" cy="360040"/>
                </a:xfrm>
                <a:prstGeom prst="rect">
                  <a:avLst/>
                </a:prstGeom>
                <a:blipFill>
                  <a:blip r:embed="rId5"/>
                  <a:stretch>
                    <a:fillRect b="-275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7073899" y="1476530"/>
            <a:ext cx="2352471" cy="3608654"/>
            <a:chOff x="5549898" y="1476530"/>
            <a:chExt cx="2352471" cy="3608654"/>
          </a:xfrm>
        </p:grpSpPr>
        <p:cxnSp>
          <p:nvCxnSpPr>
            <p:cNvPr id="18" name="Curved Connector 17"/>
            <p:cNvCxnSpPr>
              <a:cxnSpLocks/>
              <a:stCxn id="5" idx="0"/>
              <a:endCxn id="10" idx="6"/>
            </p:cNvCxnSpPr>
            <p:nvPr/>
          </p:nvCxnSpPr>
          <p:spPr>
            <a:xfrm rot="16200000" flipV="1">
              <a:off x="4921807" y="2104621"/>
              <a:ext cx="3608654" cy="2352471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6516216" y="2097067"/>
                  <a:ext cx="681052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i="1" dirty="0" smtClean="0">
                            <a:solidFill>
                              <a:srgbClr val="C00000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𝑃𝑈</m:t>
                        </m:r>
                        <m:r>
                          <a:rPr lang="en-US" altLang="en-US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  <a:ea typeface="ＭＳ Ｐゴシック" panose="020B0600070205080204" pitchFamily="34" charset="-128"/>
                          </a:rPr>
                          <m:t>𝑏</m:t>
                        </m:r>
                      </m:oMath>
                    </m:oMathPara>
                  </a14:m>
                  <a:endParaRPr lang="en-IN" sz="2000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216" y="2097067"/>
                  <a:ext cx="681052" cy="360040"/>
                </a:xfrm>
                <a:prstGeom prst="rect">
                  <a:avLst/>
                </a:prstGeom>
                <a:blipFill>
                  <a:blip r:embed="rId6"/>
                  <a:stretch>
                    <a:fillRect b="-68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4921946" y="1885494"/>
            <a:ext cx="4204366" cy="3235694"/>
            <a:chOff x="3397946" y="1885494"/>
            <a:chExt cx="4204366" cy="3235694"/>
          </a:xfrm>
        </p:grpSpPr>
        <p:cxnSp>
          <p:nvCxnSpPr>
            <p:cNvPr id="20" name="Straight Arrow Connector 19"/>
            <p:cNvCxnSpPr>
              <a:cxnSpLocks/>
              <a:stCxn id="10" idx="5"/>
            </p:cNvCxnSpPr>
            <p:nvPr/>
          </p:nvCxnSpPr>
          <p:spPr>
            <a:xfrm>
              <a:off x="5258174" y="1885494"/>
              <a:ext cx="2344138" cy="323569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397946" y="3562925"/>
                  <a:ext cx="4109425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𝐶𝐴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 = 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𝑃𝑅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𝑎𝑢𝑡h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, [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𝑇</m:t>
                        </m:r>
                        <m:r>
                          <a:rPr lang="en-IN" sz="2000" i="1" baseline="-25000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 || 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𝐼𝐷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 || </m:t>
                        </m:r>
                        <m:r>
                          <a:rPr lang="en-IN" sz="2000" i="1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𝑃𝑈</m:t>
                        </m:r>
                        <m:r>
                          <a:rPr lang="en-IN" sz="2000" i="1" baseline="-25000" dirty="0" err="1">
                            <a:solidFill>
                              <a:srgbClr val="C00000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IN" sz="2000" i="1" dirty="0">
                            <a:solidFill>
                              <a:srgbClr val="C00000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i="1" baseline="-25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946" y="3562925"/>
                  <a:ext cx="4109425" cy="360040"/>
                </a:xfrm>
                <a:prstGeom prst="rect">
                  <a:avLst/>
                </a:prstGeom>
                <a:blipFill>
                  <a:blip r:embed="rId7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Title 18">
            <a:extLst>
              <a:ext uri="{FF2B5EF4-FFF2-40B4-BE49-F238E27FC236}">
                <a16:creationId xmlns:a16="http://schemas.microsoft.com/office/drawing/2014/main" id="{5E49928C-A967-8509-A512-D3440BFC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Public-Key Certificates – Cont.</a:t>
            </a:r>
          </a:p>
        </p:txBody>
      </p:sp>
    </p:spTree>
    <p:extLst>
      <p:ext uri="{BB962C8B-B14F-4D97-AF65-F5344CB8AC3E}">
        <p14:creationId xmlns:p14="http://schemas.microsoft.com/office/powerpoint/2010/main" val="252206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4. Public-Key Certificates – Cont…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Each participant applies to the </a:t>
                </a:r>
                <a:r>
                  <a:rPr lang="en-IN" dirty="0">
                    <a:solidFill>
                      <a:srgbClr val="FF0000"/>
                    </a:solidFill>
                  </a:rPr>
                  <a:t>certificate authority</a:t>
                </a:r>
                <a:r>
                  <a:rPr lang="en-IN" dirty="0"/>
                  <a:t>, supplying a public key and requesting a certificate.</a:t>
                </a:r>
              </a:p>
              <a:p>
                <a:r>
                  <a:rPr lang="en-IN" dirty="0"/>
                  <a:t>For participant </a:t>
                </a:r>
                <a:r>
                  <a:rPr lang="en-IN" dirty="0">
                    <a:solidFill>
                      <a:srgbClr val="FF0000"/>
                    </a:solidFill>
                  </a:rPr>
                  <a:t>A</a:t>
                </a:r>
                <a:r>
                  <a:rPr lang="en-IN" dirty="0"/>
                  <a:t>, the authority provides a certificate of the form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𝐶𝐴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= 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(</m:t>
                      </m:r>
                      <m:r>
                        <a:rPr lang="en-IN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𝑃𝑅</m:t>
                      </m:r>
                      <m:r>
                        <a:rPr lang="en-IN" i="1" baseline="-25000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𝑎𝑢𝑡h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[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|| </m:t>
                      </m:r>
                      <m:r>
                        <a:rPr lang="en-IN" i="1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𝐼𝐷</m:t>
                      </m:r>
                      <m:r>
                        <a:rPr lang="en-IN" i="1" baseline="-25000" dirty="0" err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IN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I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] )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r>
                  <a:rPr lang="en-IN" dirty="0">
                    <a:solidFill>
                      <a:srgbClr val="FF0000"/>
                    </a:solidFill>
                  </a:rPr>
                  <a:t>A</a:t>
                </a:r>
                <a:r>
                  <a:rPr lang="en-IN" dirty="0"/>
                  <a:t> may then pass this certificate on to any other participant, who reads and verifies the certificate as follows: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I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 dirty="0" err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𝑃𝑈</m:t>
                        </m:r>
                        <m:r>
                          <a:rPr lang="en-IN" i="1" baseline="-25000" dirty="0" err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𝑎𝑢𝑡h</m:t>
                        </m:r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𝐶𝐴</m:t>
                        </m:r>
                      </m:e>
                    </m:d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/>
                      </a:rPr>
                      <m:t>		</m:t>
                    </m:r>
                  </m:oMath>
                </a14:m>
                <a:endParaRPr lang="en-US" i="1" dirty="0">
                  <a:solidFill>
                    <a:srgbClr val="FF000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IN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i="1" dirty="0" smtClean="0">
                        <a:solidFill>
                          <a:srgbClr val="FF0000"/>
                        </a:solidFill>
                        <a:latin typeface="Cambria Math"/>
                      </a:rPr>
                      <m:t>= 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𝐷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IN" i="1" dirty="0" err="1">
                        <a:solidFill>
                          <a:srgbClr val="FF0000"/>
                        </a:solidFill>
                        <a:latin typeface="Cambria Math"/>
                      </a:rPr>
                      <m:t>𝑃𝑈</m:t>
                    </m:r>
                    <m:r>
                      <a:rPr lang="en-IN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𝑎𝑢𝑡h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𝐸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 (</m:t>
                    </m:r>
                    <m:r>
                      <a:rPr lang="en-IN" i="1" dirty="0" err="1">
                        <a:solidFill>
                          <a:srgbClr val="FF0000"/>
                        </a:solidFill>
                        <a:latin typeface="Cambria Math"/>
                      </a:rPr>
                      <m:t>𝑃𝑅</m:t>
                    </m:r>
                    <m:r>
                      <a:rPr lang="en-IN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𝑎𝑢𝑡h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, [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𝑇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r>
                      <a:rPr lang="en-IN" i="1" dirty="0" err="1">
                        <a:solidFill>
                          <a:srgbClr val="FF0000"/>
                        </a:solidFill>
                        <a:latin typeface="Cambria Math"/>
                      </a:rPr>
                      <m:t>𝐼𝐷</m:t>
                    </m:r>
                    <m:r>
                      <a:rPr lang="en-IN" i="1" baseline="-25000" dirty="0" err="1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 ||</m:t>
                    </m:r>
                    <m:sSub>
                      <m:sSubPr>
                        <m:ctrlPr>
                          <a:rPr lang="en-I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𝑃𝑈</m:t>
                        </m:r>
                      </m:e>
                      <m:sub>
                        <m:r>
                          <a:rPr lang="en-IN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𝑎</m:t>
                        </m:r>
                      </m:sub>
                    </m:sSub>
                    <m:r>
                      <a:rPr lang="en-IN" i="1" dirty="0">
                        <a:solidFill>
                          <a:srgbClr val="FF0000"/>
                        </a:solidFill>
                        <a:latin typeface="Cambria Math"/>
                      </a:rPr>
                      <m:t>] )) 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	</m:t>
                      </m:r>
                      <m:r>
                        <a:rPr lang="en-IN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             </m:t>
                      </m:r>
                      <m:r>
                        <a:rPr lang="en-IN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 </m:t>
                      </m:r>
                      <m:r>
                        <a:rPr lang="en-IN" i="1" dirty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IN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𝑇</m:t>
                      </m:r>
                      <m:r>
                        <a:rPr lang="en-IN" i="1" dirty="0">
                          <a:solidFill>
                            <a:srgbClr val="FF0000"/>
                          </a:solidFill>
                          <a:latin typeface="Cambria Math"/>
                        </a:rPr>
                        <m:t> || </m:t>
                      </m:r>
                      <m:r>
                        <a:rPr lang="en-IN" i="1" dirty="0" err="1">
                          <a:solidFill>
                            <a:srgbClr val="FF0000"/>
                          </a:solidFill>
                          <a:latin typeface="Cambria Math"/>
                        </a:rPr>
                        <m:t>𝐼𝐷</m:t>
                      </m:r>
                      <m:r>
                        <a:rPr lang="en-IN" i="1" baseline="-25000" dirty="0" err="1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IN" i="1" dirty="0">
                          <a:solidFill>
                            <a:srgbClr val="FF0000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𝑃𝑈</m:t>
                          </m:r>
                        </m:e>
                        <m:sub>
                          <m:r>
                            <a:rPr lang="en-IN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en-IN" i="1" dirty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3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16FFAC-A1E0-3BA1-48AA-BC5D198E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X.509 Certificates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E2235-200E-82FB-FC20-36427A91B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30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X.509 Certificates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X.509 certificate is a </a:t>
            </a:r>
            <a:r>
              <a:rPr lang="en-US" dirty="0">
                <a:solidFill>
                  <a:srgbClr val="C00000"/>
                </a:solidFill>
              </a:rPr>
              <a:t>digital certificate </a:t>
            </a:r>
            <a:r>
              <a:rPr lang="en-US" dirty="0"/>
              <a:t>that uses the widely accepted international </a:t>
            </a:r>
            <a:r>
              <a:rPr lang="en-US" dirty="0">
                <a:solidFill>
                  <a:srgbClr val="C00000"/>
                </a:solidFill>
              </a:rPr>
              <a:t>X.509 public key infrastructure </a:t>
            </a:r>
            <a:r>
              <a:rPr lang="en-US" dirty="0"/>
              <a:t>(PKI) standard to verify that a public key belongs to the user, computer or service identity contained within the certificate.</a:t>
            </a:r>
            <a:endParaRPr lang="en-IN" dirty="0"/>
          </a:p>
          <a:p>
            <a:r>
              <a:rPr lang="en-IN" dirty="0"/>
              <a:t>X.509 defines the format for public-key certificates used in a variety of applications.</a:t>
            </a:r>
          </a:p>
          <a:p>
            <a:r>
              <a:rPr lang="en-IN" dirty="0"/>
              <a:t>The directory may serve as a repository of public-key certificates.</a:t>
            </a:r>
          </a:p>
          <a:p>
            <a:r>
              <a:rPr lang="en-IN" dirty="0"/>
              <a:t>Each certificate contains the </a:t>
            </a:r>
            <a:r>
              <a:rPr lang="en-IN" dirty="0">
                <a:solidFill>
                  <a:srgbClr val="FF0000"/>
                </a:solidFill>
              </a:rPr>
              <a:t>public key of a user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and is </a:t>
            </a:r>
            <a:r>
              <a:rPr lang="en-IN" dirty="0">
                <a:solidFill>
                  <a:srgbClr val="FF0000"/>
                </a:solidFill>
              </a:rPr>
              <a:t>signed with the private key</a:t>
            </a:r>
            <a:r>
              <a:rPr lang="en-IN" dirty="0"/>
              <a:t> of a trusted certification authority. </a:t>
            </a:r>
          </a:p>
        </p:txBody>
      </p:sp>
    </p:spTree>
    <p:extLst>
      <p:ext uri="{BB962C8B-B14F-4D97-AF65-F5344CB8AC3E}">
        <p14:creationId xmlns:p14="http://schemas.microsoft.com/office/powerpoint/2010/main" val="95163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36261" y="102361"/>
            <a:ext cx="2444068" cy="8080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X.509 Formats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972737" y="235499"/>
            <a:ext cx="2196244" cy="326308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Version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973563" y="565390"/>
            <a:ext cx="2196244" cy="605235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Certificate</a:t>
            </a:r>
          </a:p>
          <a:p>
            <a:pPr algn="ctr"/>
            <a:r>
              <a:rPr lang="en-IN" sz="2200" b="1" dirty="0">
                <a:solidFill>
                  <a:schemeClr val="tx1"/>
                </a:solidFill>
              </a:rPr>
              <a:t>serial number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2972737" y="1173695"/>
            <a:ext cx="2196244" cy="587664"/>
            <a:chOff x="1927136" y="1216086"/>
            <a:chExt cx="2196244" cy="587664"/>
          </a:xfrm>
        </p:grpSpPr>
        <p:sp>
          <p:nvSpPr>
            <p:cNvPr id="20" name="Rectangle 19"/>
            <p:cNvSpPr/>
            <p:nvPr/>
          </p:nvSpPr>
          <p:spPr>
            <a:xfrm>
              <a:off x="1927136" y="1216086"/>
              <a:ext cx="2196244" cy="587664"/>
            </a:xfrm>
            <a:prstGeom prst="rect">
              <a:avLst/>
            </a:prstGeom>
            <a:solidFill>
              <a:srgbClr val="E9EDF4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Algorithm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Parameters</a:t>
              </a:r>
            </a:p>
          </p:txBody>
        </p:sp>
        <p:cxnSp>
          <p:nvCxnSpPr>
            <p:cNvPr id="22" name="Straight Connector 21"/>
            <p:cNvCxnSpPr>
              <a:stCxn id="20" idx="1"/>
              <a:endCxn id="20" idx="3"/>
            </p:cNvCxnSpPr>
            <p:nvPr/>
          </p:nvCxnSpPr>
          <p:spPr>
            <a:xfrm>
              <a:off x="1927136" y="1509918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2968374" y="1766329"/>
            <a:ext cx="2196244" cy="327600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Issuer name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2969022" y="2097707"/>
            <a:ext cx="2196244" cy="586800"/>
            <a:chOff x="1929208" y="2140098"/>
            <a:chExt cx="2196244" cy="586800"/>
          </a:xfrm>
        </p:grpSpPr>
        <p:sp>
          <p:nvSpPr>
            <p:cNvPr id="28" name="Rectangle 27"/>
            <p:cNvSpPr/>
            <p:nvPr/>
          </p:nvSpPr>
          <p:spPr>
            <a:xfrm>
              <a:off x="1929208" y="2140098"/>
              <a:ext cx="2196244" cy="586800"/>
            </a:xfrm>
            <a:prstGeom prst="rect">
              <a:avLst/>
            </a:prstGeom>
            <a:solidFill>
              <a:srgbClr val="E9EDF4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Not before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Not after</a:t>
              </a:r>
            </a:p>
          </p:txBody>
        </p:sp>
        <p:cxnSp>
          <p:nvCxnSpPr>
            <p:cNvPr id="29" name="Straight Connector 28"/>
            <p:cNvCxnSpPr>
              <a:stCxn id="28" idx="1"/>
              <a:endCxn id="28" idx="3"/>
            </p:cNvCxnSpPr>
            <p:nvPr/>
          </p:nvCxnSpPr>
          <p:spPr>
            <a:xfrm>
              <a:off x="1929208" y="2433498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/>
          <p:cNvSpPr/>
          <p:nvPr/>
        </p:nvSpPr>
        <p:spPr>
          <a:xfrm>
            <a:off x="2969276" y="2687800"/>
            <a:ext cx="2196244" cy="327600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Subject name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2966500" y="3023680"/>
            <a:ext cx="2202218" cy="990851"/>
            <a:chOff x="1926686" y="3066070"/>
            <a:chExt cx="2202218" cy="990851"/>
          </a:xfrm>
        </p:grpSpPr>
        <p:sp>
          <p:nvSpPr>
            <p:cNvPr id="32" name="Rectangle 31"/>
            <p:cNvSpPr/>
            <p:nvPr/>
          </p:nvSpPr>
          <p:spPr>
            <a:xfrm>
              <a:off x="1929208" y="3066070"/>
              <a:ext cx="2196244" cy="990851"/>
            </a:xfrm>
            <a:prstGeom prst="rect">
              <a:avLst/>
            </a:prstGeom>
            <a:solidFill>
              <a:srgbClr val="E9EDF4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Algorithms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Parameters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Key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932660" y="3409259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926686" y="3763203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2968796" y="4021302"/>
            <a:ext cx="2196244" cy="586800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Issuer Unique identifier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64213" y="5217524"/>
            <a:ext cx="2196244" cy="327600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Extensions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2964213" y="5559111"/>
            <a:ext cx="2204236" cy="990000"/>
            <a:chOff x="1924668" y="5601502"/>
            <a:chExt cx="2204236" cy="990000"/>
          </a:xfrm>
        </p:grpSpPr>
        <p:sp>
          <p:nvSpPr>
            <p:cNvPr id="44" name="Rectangle 43"/>
            <p:cNvSpPr/>
            <p:nvPr/>
          </p:nvSpPr>
          <p:spPr>
            <a:xfrm>
              <a:off x="1924668" y="5601502"/>
              <a:ext cx="2196244" cy="990000"/>
            </a:xfrm>
            <a:prstGeom prst="rect">
              <a:avLst/>
            </a:prstGeom>
            <a:solidFill>
              <a:srgbClr val="E9EDF4"/>
            </a:solidFill>
            <a:ln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Algorithms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Parameters</a:t>
              </a:r>
            </a:p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Encrypted hash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1932660" y="5948589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924668" y="6285769"/>
              <a:ext cx="2196244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1222625" y="940163"/>
            <a:ext cx="1676772" cy="1631216"/>
            <a:chOff x="522726" y="982554"/>
            <a:chExt cx="1331070" cy="1631216"/>
          </a:xfrm>
        </p:grpSpPr>
        <p:sp>
          <p:nvSpPr>
            <p:cNvPr id="49" name="Left Brace 48"/>
            <p:cNvSpPr/>
            <p:nvPr/>
          </p:nvSpPr>
          <p:spPr>
            <a:xfrm>
              <a:off x="1656439" y="1213015"/>
              <a:ext cx="197357" cy="590735"/>
            </a:xfrm>
            <a:prstGeom prst="leftBrace">
              <a:avLst>
                <a:gd name="adj1" fmla="val 41541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2726" y="982554"/>
              <a:ext cx="118730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Signature </a:t>
              </a:r>
            </a:p>
            <a:p>
              <a:pPr algn="ctr"/>
              <a:r>
                <a:rPr lang="en-IN" sz="2000" dirty="0"/>
                <a:t>algorithm</a:t>
              </a:r>
            </a:p>
            <a:p>
              <a:pPr algn="ctr"/>
              <a:r>
                <a:rPr lang="en-IN" sz="2000" dirty="0"/>
                <a:t>identifier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394873" y="2035277"/>
            <a:ext cx="1495670" cy="1015663"/>
            <a:chOff x="654290" y="2077667"/>
            <a:chExt cx="1190652" cy="1015663"/>
          </a:xfrm>
        </p:grpSpPr>
        <p:sp>
          <p:nvSpPr>
            <p:cNvPr id="51" name="Left Brace 50"/>
            <p:cNvSpPr/>
            <p:nvPr/>
          </p:nvSpPr>
          <p:spPr>
            <a:xfrm>
              <a:off x="1628918" y="2136321"/>
              <a:ext cx="216024" cy="590578"/>
            </a:xfrm>
            <a:prstGeom prst="leftBrace">
              <a:avLst>
                <a:gd name="adj1" fmla="val 41541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54290" y="2077667"/>
              <a:ext cx="10379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Proof of validity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203081" y="2990214"/>
            <a:ext cx="1685896" cy="1031088"/>
            <a:chOff x="461815" y="3032605"/>
            <a:chExt cx="1381559" cy="1031088"/>
          </a:xfrm>
        </p:grpSpPr>
        <p:sp>
          <p:nvSpPr>
            <p:cNvPr id="53" name="Left Brace 52"/>
            <p:cNvSpPr/>
            <p:nvPr/>
          </p:nvSpPr>
          <p:spPr>
            <a:xfrm>
              <a:off x="1628918" y="3032605"/>
              <a:ext cx="214456" cy="1031088"/>
            </a:xfrm>
            <a:prstGeom prst="leftBrace">
              <a:avLst>
                <a:gd name="adj1" fmla="val 41541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1815" y="3032605"/>
              <a:ext cx="12342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Subject’s public key info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03081" y="5545125"/>
            <a:ext cx="1680989" cy="1003987"/>
            <a:chOff x="445923" y="5587515"/>
            <a:chExt cx="1398601" cy="1003987"/>
          </a:xfrm>
        </p:grpSpPr>
        <p:sp>
          <p:nvSpPr>
            <p:cNvPr id="57" name="Left Brace 56"/>
            <p:cNvSpPr/>
            <p:nvPr/>
          </p:nvSpPr>
          <p:spPr>
            <a:xfrm>
              <a:off x="1630068" y="5587515"/>
              <a:ext cx="214456" cy="1003987"/>
            </a:xfrm>
            <a:prstGeom prst="leftBrace">
              <a:avLst>
                <a:gd name="adj1" fmla="val 41541"/>
                <a:gd name="adj2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45923" y="5880663"/>
              <a:ext cx="12342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/>
                <a:t>Signature</a:t>
              </a:r>
            </a:p>
          </p:txBody>
        </p:sp>
      </p:grpSp>
      <p:sp>
        <p:nvSpPr>
          <p:cNvPr id="69" name="Rectangle 68"/>
          <p:cNvSpPr/>
          <p:nvPr/>
        </p:nvSpPr>
        <p:spPr>
          <a:xfrm>
            <a:off x="2964200" y="4621796"/>
            <a:ext cx="2196244" cy="586800"/>
          </a:xfrm>
          <a:prstGeom prst="rect">
            <a:avLst/>
          </a:prstGeom>
          <a:solidFill>
            <a:srgbClr val="E9EDF4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Subject Unique identifier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186550" y="235500"/>
            <a:ext cx="523220" cy="3785803"/>
            <a:chOff x="4140949" y="277890"/>
            <a:chExt cx="523220" cy="3785803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4572000" y="277890"/>
              <a:ext cx="0" cy="3785803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4140949" y="1387742"/>
              <a:ext cx="523220" cy="133214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IN" sz="2200" dirty="0"/>
                <a:t>Version 1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5756134" y="235500"/>
            <a:ext cx="523220" cy="4973097"/>
            <a:chOff x="4710533" y="277890"/>
            <a:chExt cx="523220" cy="4973097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148064" y="277890"/>
              <a:ext cx="0" cy="4973097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4710533" y="2127418"/>
              <a:ext cx="523220" cy="135951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IN" sz="2200" dirty="0"/>
                <a:t>Version 2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325718" y="235499"/>
            <a:ext cx="523220" cy="5323612"/>
            <a:chOff x="5280117" y="277890"/>
            <a:chExt cx="523220" cy="5323612"/>
          </a:xfrm>
        </p:grpSpPr>
        <p:cxnSp>
          <p:nvCxnSpPr>
            <p:cNvPr id="86" name="Straight Arrow Connector 85"/>
            <p:cNvCxnSpPr/>
            <p:nvPr/>
          </p:nvCxnSpPr>
          <p:spPr>
            <a:xfrm>
              <a:off x="5724128" y="277890"/>
              <a:ext cx="0" cy="5323612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5280117" y="2312876"/>
              <a:ext cx="523220" cy="133214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IN" sz="2200" dirty="0"/>
                <a:t>Version 3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5525499" y="5217524"/>
            <a:ext cx="1107996" cy="1339892"/>
            <a:chOff x="4479898" y="5579209"/>
            <a:chExt cx="1107996" cy="1020598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4572000" y="5587515"/>
              <a:ext cx="0" cy="1003987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4479898" y="5579209"/>
              <a:ext cx="1107996" cy="1020598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IN" sz="2000" b="1" dirty="0"/>
                <a:t>All</a:t>
              </a:r>
            </a:p>
            <a:p>
              <a:pPr algn="ctr"/>
              <a:r>
                <a:rPr lang="en-IN" sz="2000" b="1" dirty="0"/>
                <a:t>Versions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14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 animBg="1"/>
      <p:bldP spid="30" grpId="0" animBg="1"/>
      <p:bldP spid="40" grpId="0" animBg="1"/>
      <p:bldP spid="42" grpId="0" animBg="1"/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A9DB-2003-D7D0-9C75-9244E258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Key Management and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8B259-272B-280B-9392-46F6EAB73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66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X.509 Format –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Version: </a:t>
            </a:r>
            <a:r>
              <a:rPr lang="en-IN" dirty="0"/>
              <a:t>Differentiates among successive versions of the certificate format; the default is version 1. </a:t>
            </a:r>
          </a:p>
          <a:p>
            <a:r>
              <a:rPr lang="en-IN" b="1" dirty="0">
                <a:solidFill>
                  <a:srgbClr val="C00000"/>
                </a:solidFill>
              </a:rPr>
              <a:t>Serial number: </a:t>
            </a:r>
            <a:r>
              <a:rPr lang="en-US" dirty="0"/>
              <a:t>The identity creating the certificate must assign it a serial number that distinguishes it from other certificates.</a:t>
            </a:r>
            <a:endParaRPr lang="en-IN" b="1" dirty="0"/>
          </a:p>
          <a:p>
            <a:r>
              <a:rPr lang="en-IN" b="1" dirty="0">
                <a:solidFill>
                  <a:srgbClr val="C00000"/>
                </a:solidFill>
              </a:rPr>
              <a:t>Signature algorithm identifier: </a:t>
            </a:r>
            <a:r>
              <a:rPr lang="en-US" dirty="0"/>
              <a:t>The algorithm used by the issuer to sign the certificate.</a:t>
            </a:r>
          </a:p>
          <a:p>
            <a:r>
              <a:rPr lang="en-IN" b="1" dirty="0">
                <a:solidFill>
                  <a:srgbClr val="C00000"/>
                </a:solidFill>
              </a:rPr>
              <a:t>Issuer name: 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The name of the entity issuing the certificate (usually a certificate authority).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Period of validity: </a:t>
            </a:r>
            <a:r>
              <a:rPr lang="en-IN" dirty="0"/>
              <a:t>Consists of two dates: the first and last on which the certificate is valid.</a:t>
            </a:r>
          </a:p>
          <a:p>
            <a:r>
              <a:rPr lang="en-IN" b="1" dirty="0">
                <a:solidFill>
                  <a:srgbClr val="C00000"/>
                </a:solidFill>
              </a:rPr>
              <a:t>Subject name: </a:t>
            </a:r>
            <a:r>
              <a:rPr lang="en-IN" dirty="0"/>
              <a:t>The name of the user to whom this certificate refers.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31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X.509 Format –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Subject’s public-key information: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US" dirty="0"/>
              <a:t>The public key associated with the identity.</a:t>
            </a:r>
            <a:endParaRPr lang="en-IN" dirty="0">
              <a:solidFill>
                <a:schemeClr val="tx2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Issuer unique identifier: </a:t>
            </a:r>
            <a:r>
              <a:rPr lang="en-IN" dirty="0"/>
              <a:t>An optional-bit string field used to identify uniquely the issuing Certificate Authority (CA).</a:t>
            </a:r>
          </a:p>
          <a:p>
            <a:r>
              <a:rPr lang="en-IN" b="1" dirty="0">
                <a:solidFill>
                  <a:srgbClr val="C00000"/>
                </a:solidFill>
              </a:rPr>
              <a:t>Subject unique identifier: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An optional-bit string field used to identify uniquely the subject name.</a:t>
            </a:r>
          </a:p>
          <a:p>
            <a:r>
              <a:rPr lang="en-IN" b="1" dirty="0">
                <a:solidFill>
                  <a:srgbClr val="C00000"/>
                </a:solidFill>
              </a:rPr>
              <a:t>Extensions: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A set of one or more extension fields.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3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A3D9D-A177-A3A4-4A5A-5707D7F7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Public Key Infrastructure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916A49-5125-CF9F-2472-786EFE01B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20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Public-Key Certificate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934B8-9796-07C9-5F6B-56AD53440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0943" y="3617304"/>
            <a:ext cx="1332148" cy="50405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Manual Operation 5"/>
          <p:cNvSpPr/>
          <p:nvPr/>
        </p:nvSpPr>
        <p:spPr>
          <a:xfrm>
            <a:off x="2374979" y="2681200"/>
            <a:ext cx="684076" cy="504056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139175" y="3671310"/>
            <a:ext cx="468052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8" name="Rectangle 7"/>
          <p:cNvSpPr/>
          <p:nvPr/>
        </p:nvSpPr>
        <p:spPr>
          <a:xfrm>
            <a:off x="5363311" y="3618938"/>
            <a:ext cx="1534402" cy="504056"/>
          </a:xfrm>
          <a:prstGeom prst="rect">
            <a:avLst/>
          </a:prstGeom>
          <a:pattFill prst="openDmnd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7560091" y="3672944"/>
            <a:ext cx="468052" cy="39604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87922" y="3617304"/>
            <a:ext cx="1332148" cy="50405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5363310" y="2754842"/>
            <a:ext cx="1526825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CA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63311" y="1890746"/>
            <a:ext cx="152997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Bob’s Public key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63311" y="1023217"/>
            <a:ext cx="152682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Bob’s ID information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84685" y="2070766"/>
            <a:ext cx="1332148" cy="504056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anual Operation 14"/>
          <p:cNvSpPr/>
          <p:nvPr/>
        </p:nvSpPr>
        <p:spPr>
          <a:xfrm rot="16200000">
            <a:off x="7470081" y="2065025"/>
            <a:ext cx="684076" cy="504056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5030177" y="1029484"/>
            <a:ext cx="216024" cy="2595721"/>
          </a:xfrm>
          <a:prstGeom prst="leftBrace">
            <a:avLst>
              <a:gd name="adj1" fmla="val 128871"/>
              <a:gd name="adj2" fmla="val 5000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Left Brace 16"/>
          <p:cNvSpPr/>
          <p:nvPr/>
        </p:nvSpPr>
        <p:spPr>
          <a:xfrm flipH="1" flipV="1">
            <a:off x="6890137" y="1023218"/>
            <a:ext cx="285629" cy="2595721"/>
          </a:xfrm>
          <a:prstGeom prst="leftBrace">
            <a:avLst>
              <a:gd name="adj1" fmla="val 128871"/>
              <a:gd name="adj2" fmla="val 50000"/>
            </a:avLst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244321" y="2317053"/>
            <a:ext cx="312202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2"/>
            <a:endCxn id="14" idx="1"/>
          </p:cNvCxnSpPr>
          <p:nvPr/>
        </p:nvCxnSpPr>
        <p:spPr>
          <a:xfrm>
            <a:off x="8064147" y="2317054"/>
            <a:ext cx="720538" cy="574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8" idx="3"/>
            <a:endCxn id="9" idx="1"/>
          </p:cNvCxnSpPr>
          <p:nvPr/>
        </p:nvCxnSpPr>
        <p:spPr>
          <a:xfrm>
            <a:off x="6897713" y="3870966"/>
            <a:ext cx="66237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3"/>
            <a:endCxn id="10" idx="1"/>
          </p:cNvCxnSpPr>
          <p:nvPr/>
        </p:nvCxnSpPr>
        <p:spPr>
          <a:xfrm flipV="1">
            <a:off x="8028144" y="3869332"/>
            <a:ext cx="759779" cy="16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3"/>
            <a:endCxn id="7" idx="1"/>
          </p:cNvCxnSpPr>
          <p:nvPr/>
        </p:nvCxnSpPr>
        <p:spPr>
          <a:xfrm>
            <a:off x="3383091" y="3869332"/>
            <a:ext cx="75608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  <a:stCxn id="7" idx="3"/>
            <a:endCxn id="8" idx="1"/>
          </p:cNvCxnSpPr>
          <p:nvPr/>
        </p:nvCxnSpPr>
        <p:spPr>
          <a:xfrm>
            <a:off x="4607227" y="3869332"/>
            <a:ext cx="756084" cy="16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6" idx="1"/>
            <a:endCxn id="6" idx="0"/>
          </p:cNvCxnSpPr>
          <p:nvPr/>
        </p:nvCxnSpPr>
        <p:spPr>
          <a:xfrm rot="10800000" flipV="1">
            <a:off x="2717017" y="2327344"/>
            <a:ext cx="2313160" cy="353856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2"/>
            <a:endCxn id="5" idx="0"/>
          </p:cNvCxnSpPr>
          <p:nvPr/>
        </p:nvCxnSpPr>
        <p:spPr>
          <a:xfrm>
            <a:off x="2717017" y="3185256"/>
            <a:ext cx="0" cy="43204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97285" y="4182891"/>
            <a:ext cx="2309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Generate hash</a:t>
            </a:r>
          </a:p>
          <a:p>
            <a:pPr algn="ctr"/>
            <a:r>
              <a:rPr lang="en-IN" sz="2000" dirty="0"/>
              <a:t>code of unsigned</a:t>
            </a:r>
          </a:p>
          <a:p>
            <a:pPr algn="ctr"/>
            <a:r>
              <a:rPr lang="en-IN" sz="2000" dirty="0"/>
              <a:t>certificate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11" y="4507507"/>
            <a:ext cx="476316" cy="47631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124408" y="4980091"/>
            <a:ext cx="2620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Encrypt hash code</a:t>
            </a:r>
          </a:p>
          <a:p>
            <a:pPr algn="ctr"/>
            <a:r>
              <a:rPr lang="en-IN" sz="2000" dirty="0"/>
              <a:t>with CA's private key</a:t>
            </a:r>
          </a:p>
          <a:p>
            <a:pPr algn="ctr"/>
            <a:r>
              <a:rPr lang="en-IN" sz="2000" dirty="0"/>
              <a:t>to form signature</a:t>
            </a:r>
            <a:endParaRPr lang="en-IN" sz="24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35" y="4464555"/>
            <a:ext cx="476316" cy="47631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05985" y="4980090"/>
            <a:ext cx="2620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Decrypt signature</a:t>
            </a:r>
          </a:p>
          <a:p>
            <a:pPr algn="ctr"/>
            <a:r>
              <a:rPr lang="en-IN" sz="2000" dirty="0"/>
              <a:t>with CA's public key</a:t>
            </a:r>
          </a:p>
          <a:p>
            <a:pPr algn="ctr"/>
            <a:r>
              <a:rPr lang="en-IN" sz="2000" dirty="0"/>
              <a:t>to recover hash code</a:t>
            </a:r>
            <a:endParaRPr lang="en-IN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8184232" y="2653086"/>
            <a:ext cx="263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Recipient can verify</a:t>
            </a:r>
          </a:p>
          <a:p>
            <a:pPr algn="ctr"/>
            <a:r>
              <a:rPr lang="en-IN" dirty="0"/>
              <a:t>signature by comparing</a:t>
            </a:r>
          </a:p>
          <a:p>
            <a:pPr algn="ctr"/>
            <a:r>
              <a:rPr lang="en-IN" dirty="0"/>
              <a:t>hash code values</a:t>
            </a:r>
            <a:endParaRPr lang="en-IN" sz="28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369069" y="4070636"/>
            <a:ext cx="4132" cy="3275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786387" y="4070636"/>
            <a:ext cx="4132" cy="32752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171168" y="4190687"/>
            <a:ext cx="2003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Signed Certificate</a:t>
            </a:r>
            <a:endParaRPr lang="en-IN" sz="3200" dirty="0"/>
          </a:p>
        </p:txBody>
      </p:sp>
      <p:sp>
        <p:nvSpPr>
          <p:cNvPr id="52" name="TextBox 51"/>
          <p:cNvSpPr txBox="1"/>
          <p:nvPr/>
        </p:nvSpPr>
        <p:spPr>
          <a:xfrm>
            <a:off x="2596932" y="1220279"/>
            <a:ext cx="2370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Unsigned certificate:</a:t>
            </a:r>
          </a:p>
          <a:p>
            <a:pPr algn="ctr"/>
            <a:r>
              <a:rPr lang="en-IN" dirty="0"/>
              <a:t>contains user ID,</a:t>
            </a:r>
          </a:p>
          <a:p>
            <a:pPr algn="ctr"/>
            <a:r>
              <a:rPr lang="en-IN" dirty="0"/>
              <a:t>user's public key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26621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0" grpId="0"/>
      <p:bldP spid="42" grpId="0"/>
      <p:bldP spid="44" grpId="0"/>
      <p:bldP spid="45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key Infrastructure (PKI)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public-key infrastructure (PKI) is defined as the set of hardware, software, people, policies, and procedures needed to create, manage, store, distribute, and revoke digital certificates based on asymmetric cryptography.</a:t>
            </a:r>
          </a:p>
          <a:p>
            <a:r>
              <a:rPr lang="en-US" dirty="0"/>
              <a:t>It provides the </a:t>
            </a:r>
            <a:r>
              <a:rPr lang="en-US" dirty="0">
                <a:solidFill>
                  <a:srgbClr val="C00000"/>
                </a:solidFill>
              </a:rPr>
              <a:t>identification of public keys and their distribution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/>
              <a:t>The principal objective for developing a PKI is to enable secure, convenient, and efficient acquisition of </a:t>
            </a:r>
            <a:r>
              <a:rPr lang="en-IN" dirty="0">
                <a:solidFill>
                  <a:srgbClr val="C00000"/>
                </a:solidFill>
              </a:rPr>
              <a:t>public keys.</a:t>
            </a:r>
          </a:p>
        </p:txBody>
      </p:sp>
    </p:spTree>
    <p:extLst>
      <p:ext uri="{BB962C8B-B14F-4D97-AF65-F5344CB8AC3E}">
        <p14:creationId xmlns:p14="http://schemas.microsoft.com/office/powerpoint/2010/main" val="20803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2711623" y="1488829"/>
            <a:ext cx="7675549" cy="12929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key Infrastructure (PKI)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11623" y="2780684"/>
            <a:ext cx="7675549" cy="30297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2711625" y="1063011"/>
            <a:ext cx="1254200" cy="430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PKI users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11622" y="5810446"/>
            <a:ext cx="2147794" cy="576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PKI management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entities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248128" y="1808820"/>
            <a:ext cx="126014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End entity </a:t>
            </a:r>
          </a:p>
        </p:txBody>
      </p:sp>
      <p:sp>
        <p:nvSpPr>
          <p:cNvPr id="9" name="Rectangle 8"/>
          <p:cNvSpPr/>
          <p:nvPr/>
        </p:nvSpPr>
        <p:spPr>
          <a:xfrm>
            <a:off x="4439816" y="3248980"/>
            <a:ext cx="1512168" cy="5652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Registration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authority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85940" y="3897052"/>
            <a:ext cx="1322328" cy="570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Certificate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authority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76098" y="4833157"/>
            <a:ext cx="140726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CRL Issuer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00156" y="4994042"/>
            <a:ext cx="1260140" cy="5705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Certificate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authority</a:t>
            </a:r>
          </a:p>
        </p:txBody>
      </p:sp>
      <p:sp>
        <p:nvSpPr>
          <p:cNvPr id="34" name="Rectangle 33"/>
          <p:cNvSpPr/>
          <p:nvPr/>
        </p:nvSpPr>
        <p:spPr>
          <a:xfrm rot="16200000">
            <a:off x="534248" y="3195839"/>
            <a:ext cx="3564396" cy="7903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Certificate/CRL Repositories 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130226" y="2266020"/>
            <a:ext cx="0" cy="16446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>
            <a:off x="5951984" y="3575622"/>
            <a:ext cx="1854206" cy="335006"/>
          </a:xfrm>
          <a:prstGeom prst="bentConnector3">
            <a:avLst>
              <a:gd name="adj1" fmla="val 100000"/>
            </a:avLst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283147" y="4473116"/>
            <a:ext cx="0" cy="520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Elbow Connector 4"/>
          <p:cNvCxnSpPr/>
          <p:nvPr/>
        </p:nvCxnSpPr>
        <p:spPr>
          <a:xfrm rot="10800000" flipV="1">
            <a:off x="5951984" y="2266019"/>
            <a:ext cx="1692188" cy="1090972"/>
          </a:xfrm>
          <a:prstGeom prst="bentConnector3">
            <a:avLst>
              <a:gd name="adj1" fmla="val -284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cxnSpLocks/>
          </p:cNvCxnSpPr>
          <p:nvPr/>
        </p:nvCxnSpPr>
        <p:spPr>
          <a:xfrm rot="10800000" flipV="1">
            <a:off x="6505887" y="4479005"/>
            <a:ext cx="870802" cy="441615"/>
          </a:xfrm>
          <a:prstGeom prst="bentConnector3">
            <a:avLst>
              <a:gd name="adj1" fmla="val -458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" idx="1"/>
          </p:cNvCxnSpPr>
          <p:nvPr/>
        </p:nvCxnSpPr>
        <p:spPr>
          <a:xfrm flipH="1">
            <a:off x="2711622" y="2037420"/>
            <a:ext cx="45365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711624" y="4197153"/>
            <a:ext cx="45365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711623" y="5031206"/>
            <a:ext cx="25135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</p:cNvCxnSpPr>
          <p:nvPr/>
        </p:nvCxnSpPr>
        <p:spPr>
          <a:xfrm flipH="1">
            <a:off x="2711624" y="3531586"/>
            <a:ext cx="17281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56062" y="170080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Certificate/CRL retrieval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09476" y="3465005"/>
            <a:ext cx="132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Certificate</a:t>
            </a:r>
          </a:p>
          <a:p>
            <a:r>
              <a:rPr lang="en-IN" dirty="0"/>
              <a:t>publication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55740" y="4149081"/>
            <a:ext cx="284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Certificate/CRL publication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88040" y="5003884"/>
            <a:ext cx="191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CRL publication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453348" y="4389618"/>
            <a:ext cx="146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Cross</a:t>
            </a:r>
          </a:p>
          <a:p>
            <a:r>
              <a:rPr lang="en-IN" dirty="0"/>
              <a:t>certification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508268" y="2197578"/>
            <a:ext cx="2052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Registration,</a:t>
            </a:r>
          </a:p>
          <a:p>
            <a:r>
              <a:rPr lang="en-IN" dirty="0"/>
              <a:t>Initialization,</a:t>
            </a:r>
          </a:p>
          <a:p>
            <a:r>
              <a:rPr lang="en-IN" dirty="0"/>
              <a:t>Certification,</a:t>
            </a:r>
          </a:p>
          <a:p>
            <a:r>
              <a:rPr lang="en-IN" dirty="0"/>
              <a:t>Key pair recovery,</a:t>
            </a:r>
          </a:p>
          <a:p>
            <a:r>
              <a:rPr lang="en-IN" dirty="0"/>
              <a:t>Key pair update, Revocation request</a:t>
            </a:r>
          </a:p>
        </p:txBody>
      </p:sp>
    </p:spTree>
    <p:extLst>
      <p:ext uri="{BB962C8B-B14F-4D97-AF65-F5344CB8AC3E}">
        <p14:creationId xmlns:p14="http://schemas.microsoft.com/office/powerpoint/2010/main" val="306681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/>
      <p:bldP spid="25" grpId="0" animBg="1"/>
      <p:bldP spid="23" grpId="0" animBg="1"/>
      <p:bldP spid="7" grpId="0" animBg="1"/>
      <p:bldP spid="9" grpId="0" animBg="1"/>
      <p:bldP spid="10" grpId="0" animBg="1"/>
      <p:bldP spid="11" grpId="0" animBg="1"/>
      <p:bldP spid="13" grpId="0" animBg="1"/>
      <p:bldP spid="34" grpId="0" animBg="1"/>
      <p:bldP spid="3" grpId="0"/>
      <p:bldP spid="28" grpId="0"/>
      <p:bldP spid="29" grpId="0"/>
      <p:bldP spid="30" grpId="0"/>
      <p:bldP spid="31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 key Infrastructure (PKI) – Cont…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End entity: </a:t>
            </a:r>
            <a:r>
              <a:rPr lang="en-IN" dirty="0"/>
              <a:t>A generic term used to denote end users, devices (e.g., servers, routers), or any other entity that can be identified in the subject field of a public-key certificate.</a:t>
            </a:r>
          </a:p>
          <a:p>
            <a:r>
              <a:rPr lang="en-IN" b="1" dirty="0">
                <a:solidFill>
                  <a:srgbClr val="C00000"/>
                </a:solidFill>
              </a:rPr>
              <a:t>Certification authority (CA): </a:t>
            </a:r>
            <a:r>
              <a:rPr lang="en-IN" dirty="0"/>
              <a:t>The issuer of certificates and certificate revocation lists (CRLs).</a:t>
            </a:r>
          </a:p>
          <a:p>
            <a:r>
              <a:rPr lang="en-IN" b="1" dirty="0">
                <a:solidFill>
                  <a:srgbClr val="C00000"/>
                </a:solidFill>
              </a:rPr>
              <a:t>Registration authority (RA): </a:t>
            </a:r>
            <a:r>
              <a:rPr lang="en-US" dirty="0"/>
              <a:t>CA may use a third-party Registration Authority (RA) to perform the necessary checks on the person or company requesting the certificate to confirm their identity.</a:t>
            </a:r>
          </a:p>
          <a:p>
            <a:r>
              <a:rPr lang="en-IN" b="1" dirty="0">
                <a:solidFill>
                  <a:srgbClr val="C00000"/>
                </a:solidFill>
              </a:rPr>
              <a:t>CRL issuer: </a:t>
            </a:r>
            <a:r>
              <a:rPr lang="en-IN" dirty="0"/>
              <a:t>An optional component that a CA can delegate to publish CRLs.</a:t>
            </a:r>
          </a:p>
          <a:p>
            <a:r>
              <a:rPr lang="en-IN" b="1" dirty="0">
                <a:solidFill>
                  <a:srgbClr val="C00000"/>
                </a:solidFill>
              </a:rPr>
              <a:t>Repository:</a:t>
            </a:r>
            <a:r>
              <a:rPr lang="en-IN" b="1" dirty="0"/>
              <a:t> </a:t>
            </a:r>
            <a:r>
              <a:rPr lang="en-IN" dirty="0"/>
              <a:t>A generic term used to denote any method for storing certificates and CRLs so that they can be retrieved by end entities.</a:t>
            </a:r>
          </a:p>
        </p:txBody>
      </p:sp>
    </p:spTree>
    <p:extLst>
      <p:ext uri="{BB962C8B-B14F-4D97-AF65-F5344CB8AC3E}">
        <p14:creationId xmlns:p14="http://schemas.microsoft.com/office/powerpoint/2010/main" val="42131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2A70-5179-C33F-0103-06E7706E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PKI -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3392FB-1228-D4A7-9269-101C1C7CF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6795" y="853326"/>
            <a:ext cx="7905801" cy="5591175"/>
          </a:xfrm>
        </p:spPr>
      </p:pic>
    </p:spTree>
    <p:extLst>
      <p:ext uri="{BB962C8B-B14F-4D97-AF65-F5344CB8AC3E}">
        <p14:creationId xmlns:p14="http://schemas.microsoft.com/office/powerpoint/2010/main" val="801189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AF323-7D74-4573-60A2-830A6A5D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Remote User Authentication with Symmetric and Asymmetric Encryption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73E79-8233-AF82-A89B-4D4104286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7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000" dirty="0"/>
              <a:t>Remote user authentication with symmetric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Mutual Authentication (Needham </a:t>
                </a:r>
                <a:r>
                  <a:rPr lang="en-IN" b="1" dirty="0" err="1"/>
                  <a:t>Shcroeder</a:t>
                </a:r>
                <a:r>
                  <a:rPr lang="en-IN" b="1"/>
                  <a:t> Protocol)</a:t>
                </a:r>
                <a:endParaRPr lang="en-IN" b="1" dirty="0"/>
              </a:p>
              <a:p>
                <a:pPr marL="0" indent="0">
                  <a:buNone/>
                </a:pPr>
                <a:endParaRPr lang="en-IN" b="1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  <m:r>
                      <a:rPr lang="en-IN" b="0" i="1" smtClean="0">
                        <a:latin typeface="Cambria Math"/>
                      </a:rPr>
                      <m:t> →</m:t>
                    </m:r>
                    <m:r>
                      <a:rPr lang="en-IN" b="0" i="1" smtClean="0">
                        <a:latin typeface="Cambria Math"/>
                      </a:rPr>
                      <m:t>𝐾𝐷𝐶</m:t>
                    </m:r>
                  </m:oMath>
                </a14:m>
                <a:endParaRPr lang="en-IN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 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𝒃</m:t>
                              </m:r>
                            </m:sub>
                          </m:s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𝑵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 dirty="0" smtClean="0">
                        <a:latin typeface="Cambria Math"/>
                      </a:rPr>
                      <m:t>𝐾𝐷</m:t>
                    </m:r>
                    <m:r>
                      <a:rPr lang="en-IN" b="0" i="1" dirty="0" smtClean="0">
                        <a:latin typeface="Cambria Math"/>
                      </a:rPr>
                      <m:t>𝐶</m:t>
                    </m:r>
                    <m:r>
                      <a:rPr lang="en-IN" b="0" i="1" dirty="0" smtClean="0">
                        <a:latin typeface="Cambria Math"/>
                      </a:rPr>
                      <m:t>→</m:t>
                    </m:r>
                    <m:r>
                      <a:rPr lang="en-IN" i="1" dirty="0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chemeClr val="tx2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𝒂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 [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𝒔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sym typeface="Wingdings" panose="05000000000000000000" pitchFamily="2" charset="2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rgbClr val="FF0000"/>
                                  </a:solidFill>
                                  <a:latin typeface="Cambria Math"/>
                                  <a:sym typeface="Wingdings" panose="05000000000000000000" pitchFamily="2" charset="2"/>
                                </a:rPr>
                                <m:t>𝒃</m:t>
                              </m:r>
                            </m:sub>
                          </m:s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 ||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𝑵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|| 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𝒃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 [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𝒔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 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𝒂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]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])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𝒃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 [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𝒔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 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𝒂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])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𝐵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𝒔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𝑵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𝟐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𝒔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𝒇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(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𝑵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𝟐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)) </m:t>
                      </m:r>
                    </m:oMath>
                  </m:oMathPara>
                </a14:m>
                <a:endParaRPr lang="en-IN" sz="2400" b="1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pPr marL="400050" lvl="1" indent="0">
                  <a:buNone/>
                </a:pPr>
                <a:endParaRPr lang="en-IN" sz="2400" b="1" dirty="0">
                  <a:solidFill>
                    <a:schemeClr val="tx2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1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38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Key distribution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is the function that </a:t>
            </a:r>
            <a:r>
              <a:rPr lang="en-IN" dirty="0">
                <a:solidFill>
                  <a:srgbClr val="C00000"/>
                </a:solidFill>
              </a:rPr>
              <a:t>delivers a key to two parties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who wish to </a:t>
            </a:r>
            <a:r>
              <a:rPr lang="en-IN" dirty="0">
                <a:solidFill>
                  <a:srgbClr val="C00000"/>
                </a:solidFill>
              </a:rPr>
              <a:t>exchange secure encrypted data</a:t>
            </a:r>
            <a:r>
              <a:rPr lang="en-IN" dirty="0">
                <a:solidFill>
                  <a:srgbClr val="FF0000"/>
                </a:solidFill>
              </a:rPr>
              <a:t>. </a:t>
            </a:r>
          </a:p>
          <a:p>
            <a:r>
              <a:rPr lang="en-IN" dirty="0"/>
              <a:t>Some sort of </a:t>
            </a:r>
            <a:r>
              <a:rPr lang="en-IN" dirty="0">
                <a:solidFill>
                  <a:srgbClr val="C00000"/>
                </a:solidFill>
              </a:rPr>
              <a:t>mechanism or protocol </a:t>
            </a:r>
            <a:r>
              <a:rPr lang="en-IN" dirty="0"/>
              <a:t>is needed to provide the secure distribution of keys.</a:t>
            </a:r>
          </a:p>
          <a:p>
            <a:r>
              <a:rPr lang="en-IN" dirty="0"/>
              <a:t>Key distribution often involves the use of </a:t>
            </a:r>
          </a:p>
          <a:p>
            <a:pPr lvl="1"/>
            <a:r>
              <a:rPr lang="en-IN" sz="2400" dirty="0">
                <a:solidFill>
                  <a:srgbClr val="C00000"/>
                </a:solidFill>
              </a:rPr>
              <a:t>Master keys</a:t>
            </a:r>
            <a:r>
              <a:rPr lang="en-IN" sz="2400" dirty="0"/>
              <a:t>, which are infrequently used and are long lasting.</a:t>
            </a:r>
          </a:p>
          <a:p>
            <a:pPr lvl="1"/>
            <a:r>
              <a:rPr lang="en-IN" sz="2400" dirty="0">
                <a:solidFill>
                  <a:srgbClr val="C00000"/>
                </a:solidFill>
              </a:rPr>
              <a:t>Session keys</a:t>
            </a:r>
            <a:r>
              <a:rPr lang="en-IN" sz="2400" dirty="0"/>
              <a:t>, which are generated and distributed for temporary use between two parties.</a:t>
            </a:r>
          </a:p>
        </p:txBody>
      </p:sp>
    </p:spTree>
    <p:extLst>
      <p:ext uri="{BB962C8B-B14F-4D97-AF65-F5344CB8AC3E}">
        <p14:creationId xmlns:p14="http://schemas.microsoft.com/office/powerpoint/2010/main" val="178622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000" dirty="0"/>
              <a:t>Remote user authentication with symmetric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b="1" dirty="0"/>
                  <a:t>One-way Authentication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𝐾𝐷𝐶</m:t>
                    </m:r>
                  </m:oMath>
                </a14:m>
                <a:endParaRPr lang="en-IN" b="1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𝒂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𝒃</m:t>
                          </m:r>
                        </m:sub>
                      </m:sSub>
                      <m:r>
                        <a:rPr lang="en-IN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𝑵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</a:rPr>
                      <m:t>𝐾𝐷𝐶</m:t>
                    </m:r>
                    <m:r>
                      <a:rPr lang="en-IN" b="0" i="1" dirty="0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IN" i="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 dirty="0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00050" lvl="2" indent="0">
                  <a:buNone/>
                </a:pP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chemeClr val="tx2"/>
                        </a:solidFill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𝑬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𝒂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, [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𝒔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𝑰𝑫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𝒃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 || </m:t>
                        </m:r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𝑵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|| 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𝑬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𝒃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, [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𝒔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||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𝑰𝑫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𝒂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]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])</m:t>
                    </m:r>
                  </m:oMath>
                </a14:m>
                <a:r>
                  <a:rPr lang="en-IN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𝐴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𝐵</m:t>
                    </m:r>
                  </m:oMath>
                </a14:m>
                <a:endParaRPr lang="en-IN" dirty="0">
                  <a:sym typeface="Wingdings" panose="05000000000000000000" pitchFamily="2" charset="2"/>
                </a:endParaRPr>
              </a:p>
              <a:p>
                <a:pPr marL="400050" lvl="1" indent="-400050">
                  <a:buNone/>
                </a:pPr>
                <a:r>
                  <a:rPr lang="en-IN" dirty="0">
                    <a:sym typeface="Wingdings" panose="05000000000000000000" pitchFamily="2" charset="2"/>
                  </a:rPr>
                  <a:t>	</a:t>
                </a:r>
                <a14:m>
                  <m:oMath xmlns:m="http://schemas.openxmlformats.org/officeDocument/2006/math">
                    <m:r>
                      <a:rPr lang="en-IN" sz="2400">
                        <a:solidFill>
                          <a:schemeClr val="tx2"/>
                        </a:solidFill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𝑬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𝒃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, [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𝒔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|</m:t>
                    </m:r>
                    <m:d>
                      <m:dPr>
                        <m:begChr m:val="|"/>
                        <m:endChr m:val="]"/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𝑰𝑫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rgbClr val="FF0000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  <m:t>𝒂</m:t>
                            </m:r>
                          </m:sub>
                        </m:sSub>
                      </m:e>
                    </m:d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) || (</m:t>
                    </m:r>
                    <m:sSub>
                      <m:sSubPr>
                        <m:ctrlPr>
                          <a:rPr lang="en-I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𝑲</m:t>
                        </m:r>
                      </m:e>
                      <m:sub>
                        <m:r>
                          <a:rPr lang="en-IN" sz="2400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𝒔</m:t>
                        </m:r>
                      </m:sub>
                    </m:sSub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,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𝑴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n-IN" b="1" dirty="0">
                  <a:solidFill>
                    <a:srgbClr val="FF0000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400050" lvl="2" indent="0">
                  <a:buNone/>
                </a:pPr>
                <a:endParaRPr lang="en-IN" sz="2400" b="1" dirty="0">
                  <a:solidFill>
                    <a:schemeClr val="tx2"/>
                  </a:solidFill>
                  <a:sym typeface="Wingdings" panose="05000000000000000000" pitchFamily="2" charset="2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IN" dirty="0">
                  <a:sym typeface="Wingdings" panose="05000000000000000000" pitchFamily="2" charset="2"/>
                </a:endParaRPr>
              </a:p>
              <a:p>
                <a:pPr marL="457200" lvl="1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1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36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Remote user authentication with Asymmetric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Mutual Authentication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9" y="1397410"/>
            <a:ext cx="8674704" cy="1754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79" y="3401576"/>
            <a:ext cx="8567822" cy="280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44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2AD28B-8EBB-4E02-1B3C-596A31BAC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Kerberos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E41C2C-0C7C-397D-C6B3-0CEE4C0FF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5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344999" cy="5590565"/>
          </a:xfrm>
        </p:spPr>
        <p:txBody>
          <a:bodyPr/>
          <a:lstStyle/>
          <a:p>
            <a:r>
              <a:rPr lang="en-IN" dirty="0"/>
              <a:t>Kerberos provides a </a:t>
            </a:r>
            <a:r>
              <a:rPr lang="en-IN" dirty="0">
                <a:solidFill>
                  <a:srgbClr val="C00000"/>
                </a:solidFill>
              </a:rPr>
              <a:t>trusted third-party authentication service </a:t>
            </a:r>
            <a:r>
              <a:rPr lang="en-IN" dirty="0"/>
              <a:t>that enables </a:t>
            </a:r>
            <a:r>
              <a:rPr lang="en-IN" dirty="0">
                <a:solidFill>
                  <a:srgbClr val="C00000"/>
                </a:solidFill>
              </a:rPr>
              <a:t>clients and servers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to establish </a:t>
            </a:r>
            <a:r>
              <a:rPr lang="en-IN" dirty="0">
                <a:solidFill>
                  <a:srgbClr val="C00000"/>
                </a:solidFill>
              </a:rPr>
              <a:t>authenticated communication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r>
              <a:rPr lang="en-IN" dirty="0"/>
              <a:t>Kerberos is an authentication service designed for use in a </a:t>
            </a:r>
            <a:r>
              <a:rPr lang="en-IN" dirty="0">
                <a:solidFill>
                  <a:srgbClr val="C00000"/>
                </a:solidFill>
              </a:rPr>
              <a:t>distributed environment.</a:t>
            </a:r>
          </a:p>
          <a:p>
            <a:r>
              <a:rPr lang="en-IN" dirty="0"/>
              <a:t>Version 4 of Kerberos makes use of DES, to provide the authentication service.</a:t>
            </a:r>
          </a:p>
          <a:p>
            <a:endParaRPr lang="en-IN" dirty="0"/>
          </a:p>
        </p:txBody>
      </p:sp>
      <p:pic>
        <p:nvPicPr>
          <p:cNvPr id="1026" name="Picture 2" descr="Kerberos">
            <a:extLst>
              <a:ext uri="{FF2B5EF4-FFF2-40B4-BE49-F238E27FC236}">
                <a16:creationId xmlns:a16="http://schemas.microsoft.com/office/drawing/2014/main" id="{FDBAF959-03F1-CF27-8B19-C01F3E0F8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152" y="997008"/>
            <a:ext cx="3191667" cy="301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6897D710-DCE4-DAA6-DC68-D58FAC048F55}"/>
              </a:ext>
            </a:extLst>
          </p:cNvPr>
          <p:cNvSpPr/>
          <p:nvPr/>
        </p:nvSpPr>
        <p:spPr>
          <a:xfrm>
            <a:off x="7036756" y="4298216"/>
            <a:ext cx="5024063" cy="1115160"/>
          </a:xfrm>
          <a:prstGeom prst="wedgeRoundRectCallout">
            <a:avLst>
              <a:gd name="adj1" fmla="val 6774"/>
              <a:gd name="adj2" fmla="val -10236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</a:t>
            </a:r>
            <a:r>
              <a:rPr lang="en-US" b="1" dirty="0"/>
              <a:t>Greek mythology</a:t>
            </a:r>
            <a:r>
              <a:rPr lang="en-US" dirty="0"/>
              <a:t>, </a:t>
            </a:r>
            <a:r>
              <a:rPr lang="en-US" b="1" dirty="0"/>
              <a:t>Kerberos</a:t>
            </a:r>
            <a:r>
              <a:rPr lang="en-US" dirty="0"/>
              <a:t> (or Cerberus) is a multi-headed dog that guards the entrance to the underworld.</a:t>
            </a:r>
          </a:p>
        </p:txBody>
      </p:sp>
    </p:spTree>
    <p:extLst>
      <p:ext uri="{BB962C8B-B14F-4D97-AF65-F5344CB8AC3E}">
        <p14:creationId xmlns:p14="http://schemas.microsoft.com/office/powerpoint/2010/main" val="320022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– Simple Dialogue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𝐴𝑆</m:t>
                    </m:r>
                    <m:r>
                      <a:rPr lang="en-IN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|| 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𝐴𝑆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𝑻𝒊𝒄𝒌𝒆𝒕</m:t>
                    </m:r>
                  </m:oMath>
                </a14:m>
                <a:r>
                  <a:rPr lang="en-IN" b="1" dirty="0">
                    <a:latin typeface="Consolas" panose="020B0609020204030204" pitchFamily="49" charset="0"/>
                    <a:sym typeface="Wingdings" panose="05000000000000000000" pitchFamily="2" charset="2"/>
                  </a:rPr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𝐶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𝑉</m:t>
                    </m:r>
                    <m:r>
                      <a:rPr lang="en-IN" b="0" i="1" smtClean="0">
                        <a:latin typeface="Cambria Math"/>
                        <a:sym typeface="Wingdings" panose="05000000000000000000" pitchFamily="2" charset="2"/>
                      </a:rPr>
                      <m:t>:</m:t>
                    </m:r>
                    <m:r>
                      <a:rPr lang="en-IN" b="0" i="0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𝒄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|| </m:t>
                    </m:r>
                    <m:r>
                      <a:rPr lang="en-IN" b="1" i="1" dirty="0" smtClean="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𝑻𝒊𝒄𝒌𝒆𝒕</m:t>
                    </m:r>
                  </m:oMath>
                </a14:m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𝑻𝒊𝒄𝒌𝒆𝒕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𝒗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 [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𝒄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𝑨𝑫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𝒄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𝒗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])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2" t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536159" y="3032957"/>
            <a:ext cx="2172919" cy="1492897"/>
            <a:chOff x="6012159" y="3032956"/>
            <a:chExt cx="2172919" cy="149289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133" y="3032956"/>
              <a:ext cx="893176" cy="899743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012159" y="3897052"/>
              <a:ext cx="2172919" cy="628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Authentication Server-AS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72164" y="4696233"/>
            <a:ext cx="1872208" cy="1492897"/>
            <a:chOff x="6048164" y="4696232"/>
            <a:chExt cx="1872208" cy="14928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133" y="4696232"/>
              <a:ext cx="893176" cy="899743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048164" y="5560328"/>
              <a:ext cx="1872208" cy="628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Application  Server - V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063552" y="3897052"/>
            <a:ext cx="1291208" cy="1548172"/>
            <a:chOff x="539552" y="3897052"/>
            <a:chExt cx="1291208" cy="1548172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3897052"/>
              <a:ext cx="1219200" cy="1219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9552" y="5013176"/>
              <a:ext cx="1217211" cy="4320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b="1" dirty="0">
                  <a:solidFill>
                    <a:schemeClr val="tx1"/>
                  </a:solidFill>
                </a:rPr>
                <a:t>User - C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45160" y="3213334"/>
            <a:ext cx="5331060" cy="683719"/>
            <a:chOff x="1221160" y="3213333"/>
            <a:chExt cx="5331060" cy="683719"/>
          </a:xfrm>
        </p:grpSpPr>
        <p:cxnSp>
          <p:nvCxnSpPr>
            <p:cNvPr id="16" name="Curved Connector 15"/>
            <p:cNvCxnSpPr>
              <a:stCxn id="5" idx="0"/>
            </p:cNvCxnSpPr>
            <p:nvPr/>
          </p:nvCxnSpPr>
          <p:spPr>
            <a:xfrm rot="5400000" flipH="1" flipV="1">
              <a:off x="3562654" y="907486"/>
              <a:ext cx="648072" cy="5331060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3527884" y="3213333"/>
              <a:ext cx="579526" cy="2505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dirty="0">
                  <a:solidFill>
                    <a:schemeClr val="tx1"/>
                  </a:solidFill>
                </a:rPr>
                <a:t>(1)</a:t>
              </a:r>
              <a:endParaRPr lang="en-IN" sz="2200" i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39716" y="3825044"/>
            <a:ext cx="4140460" cy="681608"/>
            <a:chOff x="2015716" y="3825044"/>
            <a:chExt cx="4140460" cy="681608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2015716" y="3825044"/>
              <a:ext cx="4140460" cy="68160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3888998" y="3973252"/>
              <a:ext cx="541654" cy="289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dirty="0">
                  <a:solidFill>
                    <a:schemeClr val="tx1"/>
                  </a:solidFill>
                </a:rPr>
                <a:t>(2)</a:t>
              </a:r>
              <a:endParaRPr lang="en-IN" sz="2200" i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503712" y="5013176"/>
            <a:ext cx="4248472" cy="432048"/>
            <a:chOff x="1979712" y="5013176"/>
            <a:chExt cx="4248472" cy="43204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979712" y="5013176"/>
              <a:ext cx="4248472" cy="43204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4030346" y="5089376"/>
              <a:ext cx="541654" cy="289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dirty="0">
                  <a:solidFill>
                    <a:schemeClr val="tx1"/>
                  </a:solidFill>
                </a:rPr>
                <a:t>(3)</a:t>
              </a:r>
              <a:endParaRPr lang="en-IN" sz="2200" i="1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6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– Simple Dialogue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 smtClean="0">
                        <a:latin typeface="Cambria Math"/>
                      </a:rPr>
                      <m:t>𝐶</m:t>
                    </m:r>
                    <m:r>
                      <a:rPr lang="en-IN" i="1" smtClean="0">
                        <a:latin typeface="Cambria Math"/>
                      </a:rPr>
                      <m:t>→</m:t>
                    </m:r>
                    <m:r>
                      <a:rPr lang="en-IN" i="1" smtClean="0">
                        <a:latin typeface="Cambria Math"/>
                      </a:rPr>
                      <m:t>𝐴𝑆</m:t>
                    </m:r>
                    <m:r>
                      <a:rPr lang="en-IN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𝑷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 || 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</a:rPr>
                      <m:t>𝐴𝑆</m:t>
                    </m:r>
                    <m:r>
                      <a:rPr lang="en-IN" i="1">
                        <a:latin typeface="Cambria Math"/>
                      </a:rPr>
                      <m:t>→</m:t>
                    </m:r>
                    <m:r>
                      <a:rPr lang="en-IN" i="1">
                        <a:latin typeface="Cambria Math"/>
                      </a:rPr>
                      <m:t>𝐶</m:t>
                    </m:r>
                    <m:r>
                      <a:rPr lang="en-IN" i="1">
                        <a:latin typeface="Cambria Math"/>
                      </a:rPr>
                      <m:t>:</m:t>
                    </m:r>
                  </m:oMath>
                </a14:m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IN" b="1" i="1" dirty="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𝑻𝒊𝒄𝒌𝒆𝒕</m:t>
                    </m:r>
                  </m:oMath>
                </a14:m>
                <a:r>
                  <a:rPr lang="en-IN" b="1" dirty="0">
                    <a:latin typeface="Consolas" panose="020B0609020204030204" pitchFamily="49" charset="0"/>
                    <a:sym typeface="Wingdings" panose="05000000000000000000" pitchFamily="2" charset="2"/>
                  </a:rPr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i="1">
                        <a:latin typeface="Cambria Math"/>
                        <a:sym typeface="Wingdings" panose="05000000000000000000" pitchFamily="2" charset="2"/>
                      </a:rPr>
                      <m:t>𝐶</m:t>
                    </m:r>
                    <m:r>
                      <a:rPr lang="en-IN" i="1">
                        <a:latin typeface="Cambria Math"/>
                        <a:sym typeface="Wingdings" panose="05000000000000000000" pitchFamily="2" charset="2"/>
                      </a:rPr>
                      <m:t>→</m:t>
                    </m:r>
                    <m:r>
                      <a:rPr lang="en-IN" i="1">
                        <a:latin typeface="Cambria Math"/>
                        <a:sym typeface="Wingdings" panose="05000000000000000000" pitchFamily="2" charset="2"/>
                      </a:rPr>
                      <m:t>𝑉</m:t>
                    </m:r>
                    <m:r>
                      <a:rPr lang="en-IN" i="1">
                        <a:latin typeface="Cambria Math"/>
                        <a:sym typeface="Wingdings" panose="05000000000000000000" pitchFamily="2" charset="2"/>
                      </a:rPr>
                      <m:t>:</m:t>
                    </m:r>
                    <m:r>
                      <a:rPr lang="en-IN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𝑰𝑫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  <m:t>𝒄</m:t>
                        </m:r>
                      </m:sub>
                    </m:sSub>
                    <m:r>
                      <a:rPr lang="en-IN" b="1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|| </m:t>
                    </m:r>
                    <m:r>
                      <a:rPr lang="en-IN" b="1" i="1" dirty="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𝑻𝒊𝒄𝒌𝒆𝒕</m:t>
                    </m:r>
                  </m:oMath>
                </a14:m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𝑻𝒊𝒄𝒌𝒆𝒕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𝑬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𝑲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𝒗</m:t>
                          </m:r>
                        </m:sub>
                      </m:sSub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 [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𝒄</m:t>
                          </m:r>
                        </m:sub>
                      </m:sSub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𝑨𝑫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𝒄</m:t>
                          </m:r>
                        </m:sub>
                      </m:sSub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,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𝑰𝑫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  <a:sym typeface="Wingdings" panose="05000000000000000000" pitchFamily="2" charset="2"/>
                            </a:rPr>
                            <m:t>𝒗</m:t>
                          </m:r>
                        </m:sub>
                      </m:sSub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  <a:sym typeface="Wingdings" panose="05000000000000000000" pitchFamily="2" charset="2"/>
                        </a:rPr>
                        <m:t>]) </m:t>
                      </m:r>
                    </m:oMath>
                  </m:oMathPara>
                </a14:m>
                <a:endParaRPr lang="en-IN" dirty="0"/>
              </a:p>
              <a:p>
                <a:pPr marL="0" indent="0" algn="l">
                  <a:buNone/>
                </a:pPr>
                <a:r>
                  <a:rPr lang="en-IN" dirty="0"/>
                  <a:t>Where,  </a:t>
                </a:r>
              </a:p>
              <a:p>
                <a:pPr marL="536575" lvl="1" indent="-274638"/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</a:rPr>
                      <m:t>𝐶</m:t>
                    </m:r>
                    <m:r>
                      <a:rPr lang="en-IN" sz="2400" i="1" dirty="0">
                        <a:latin typeface="Cambria Math"/>
                      </a:rPr>
                      <m:t>= </m:t>
                    </m:r>
                  </m:oMath>
                </a14:m>
                <a:r>
                  <a:rPr lang="en-IN" sz="2400" dirty="0"/>
                  <a:t>Client</a:t>
                </a:r>
              </a:p>
              <a:p>
                <a:pPr marL="536575" lvl="1" indent="-274638"/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</a:rPr>
                      <m:t>𝑉</m:t>
                    </m:r>
                    <m:r>
                      <a:rPr lang="en-IN" sz="2400" i="1" dirty="0">
                        <a:latin typeface="Cambria Math"/>
                      </a:rPr>
                      <m:t>=</m:t>
                    </m:r>
                    <m:r>
                      <a:rPr lang="en-IN" sz="2400" dirty="0">
                        <a:latin typeface="Cambria Math"/>
                      </a:rPr>
                      <m:t> </m:t>
                    </m:r>
                  </m:oMath>
                </a14:m>
                <a:r>
                  <a:rPr lang="en-IN" sz="2400" dirty="0"/>
                  <a:t>Server</a:t>
                </a:r>
              </a:p>
              <a:p>
                <a:pPr marL="536575" lvl="1" indent="-274638"/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</a:rPr>
                      <m:t>𝐴𝑆</m:t>
                    </m:r>
                    <m:r>
                      <a:rPr lang="en-IN" sz="2400" i="1" dirty="0">
                        <a:latin typeface="Cambria Math"/>
                      </a:rPr>
                      <m:t>=</m:t>
                    </m:r>
                    <m:r>
                      <a:rPr lang="en-IN" sz="2400" dirty="0">
                        <a:latin typeface="Cambria Math"/>
                      </a:rPr>
                      <m:t> </m:t>
                    </m:r>
                  </m:oMath>
                </a14:m>
                <a:r>
                  <a:rPr lang="en-IN" sz="2400" dirty="0"/>
                  <a:t>Authentication Server</a:t>
                </a:r>
              </a:p>
              <a:p>
                <a:pPr marL="536575" lvl="1" indent="-274638"/>
                <a14:m>
                  <m:oMath xmlns:m="http://schemas.openxmlformats.org/officeDocument/2006/math">
                    <m:r>
                      <a:rPr lang="en-IN" sz="2400" i="1" dirty="0">
                        <a:latin typeface="Cambria Math"/>
                      </a:rPr>
                      <m:t>𝐼𝐷</m:t>
                    </m:r>
                    <m:r>
                      <a:rPr lang="en-IN" sz="2400" i="1" baseline="-25000" dirty="0">
                        <a:latin typeface="Cambria Math"/>
                      </a:rPr>
                      <m:t>𝑐</m:t>
                    </m:r>
                    <m:r>
                      <a:rPr lang="en-IN" sz="2400" dirty="0">
                        <a:latin typeface="Cambria Math"/>
                      </a:rPr>
                      <m:t>= </m:t>
                    </m:r>
                  </m:oMath>
                </a14:m>
                <a:r>
                  <a:rPr lang="en-IN" sz="2400" dirty="0"/>
                  <a:t>Identification of user C</a:t>
                </a:r>
              </a:p>
              <a:p>
                <a:pPr marL="536575" lvl="1" indent="-274638"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𝐼𝐷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𝑣</m:t>
                        </m:r>
                      </m:sub>
                    </m:sSub>
                    <m:r>
                      <a:rPr lang="en-IN" sz="2400" i="1">
                        <a:latin typeface="Cambria Math"/>
                      </a:rPr>
                      <m:t>= </m:t>
                    </m:r>
                  </m:oMath>
                </a14:m>
                <a:r>
                  <a:rPr lang="en-IN" sz="2400" dirty="0"/>
                  <a:t>Identification of V</a:t>
                </a:r>
              </a:p>
              <a:p>
                <a:pPr marL="536575" lvl="1" indent="-274638"/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  <a:sym typeface="Wingdings" panose="05000000000000000000" pitchFamily="2" charset="2"/>
                          </a:rPr>
                          <m:t>𝐾</m:t>
                        </m:r>
                      </m:e>
                      <m:sub>
                        <m:r>
                          <a:rPr lang="en-IN" sz="2400" i="1">
                            <a:latin typeface="Cambria Math"/>
                            <a:sym typeface="Wingdings" panose="05000000000000000000" pitchFamily="2" charset="2"/>
                          </a:rPr>
                          <m:t>𝑣</m:t>
                        </m:r>
                      </m:sub>
                    </m:sSub>
                    <m:r>
                      <a:rPr lang="en-IN" sz="2400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en-IN" sz="2400">
                        <a:solidFill>
                          <a:srgbClr val="FF0000"/>
                        </a:solidFill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IN" sz="2400" dirty="0"/>
                  <a:t>Secret key shared by AS and V</a:t>
                </a:r>
              </a:p>
              <a:p>
                <a:pPr marL="536575" lvl="1" indent="-274638"/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1" t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56039" y="3176973"/>
                <a:ext cx="4455115" cy="1969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algn="just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  <a:sym typeface="Wingdings" panose="05000000000000000000" pitchFamily="2" charset="2"/>
                          </a:rPr>
                          <m:t>𝐴𝐷</m:t>
                        </m:r>
                      </m:e>
                      <m:sub>
                        <m:r>
                          <a:rPr lang="en-IN" sz="2400" i="1">
                            <a:latin typeface="Cambria Math"/>
                            <a:sym typeface="Wingdings" panose="05000000000000000000" pitchFamily="2" charset="2"/>
                          </a:rPr>
                          <m:t>𝑐</m:t>
                        </m:r>
                      </m:sub>
                    </m:sSub>
                    <m:r>
                      <a:rPr lang="en-IN" sz="2400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en-IN" sz="2400" dirty="0"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Network Address of C</a:t>
                </a:r>
              </a:p>
              <a:p>
                <a:pPr marL="285750" lvl="1" indent="-285750" algn="just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IN" sz="24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IN" sz="2400" i="1">
                        <a:latin typeface="Cambria Math"/>
                      </a:rPr>
                      <m:t>=</m:t>
                    </m:r>
                    <m:r>
                      <a:rPr lang="en-IN" sz="2400">
                        <a:latin typeface="Cambria Math"/>
                      </a:rPr>
                      <m:t> </m:t>
                    </m:r>
                  </m:oMath>
                </a14:m>
                <a:r>
                  <a:rPr lang="en-IN" sz="2400" dirty="0"/>
                  <a:t>Password on User C</a:t>
                </a:r>
              </a:p>
              <a:p>
                <a:pPr marL="0" lvl="1" algn="just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</a:pPr>
                <a:endParaRPr lang="en-IN" sz="240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1" indent="-285750" algn="just">
                  <a:lnSpc>
                    <a:spcPct val="114000"/>
                  </a:lnSpc>
                  <a:spcBef>
                    <a:spcPct val="20000"/>
                  </a:spcBef>
                  <a:buClr>
                    <a:schemeClr val="tx1">
                      <a:lumMod val="95000"/>
                      <a:lumOff val="5000"/>
                    </a:schemeClr>
                  </a:buClr>
                  <a:buFont typeface="Arial" panose="020B0604020202020204" pitchFamily="34" charset="0"/>
                  <a:buChar char="•"/>
                </a:pPr>
                <a:endParaRPr lang="en-IN" sz="2400" dirty="0">
                  <a:latin typeface="+mj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39" y="3176973"/>
                <a:ext cx="4455115" cy="1969706"/>
              </a:xfrm>
              <a:prstGeom prst="rect">
                <a:avLst/>
              </a:prstGeom>
              <a:blipFill>
                <a:blip r:embed="rId3"/>
                <a:stretch>
                  <a:fillRect l="-1989" t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987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– More Secure Dialogue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b="1" dirty="0"/>
                  <a:t>Once per user logon session</a:t>
                </a: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𝐴𝑆</m:t>
                    </m:r>
                    <m:r>
                      <a:rPr lang="en-IN" b="1" i="1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𝑪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𝑻𝑮𝑺</m:t>
                        </m:r>
                      </m:sub>
                    </m:sSub>
                  </m:oMath>
                </a14:m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𝐴𝑆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1" i="0" smtClean="0">
                        <a:latin typeface="Cambria Math"/>
                      </a:rPr>
                      <m:t>: 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𝐄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𝑻𝒊𝒄𝒌𝒆𝒕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𝑻𝑮𝑺</m:t>
                        </m:r>
                      </m:sub>
                    </m:sSub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IN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 </a:t>
                </a:r>
                <a:endParaRPr lang="en-IN" b="1" dirty="0">
                  <a:solidFill>
                    <a:srgbClr val="FF0000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r>
                  <a:rPr lang="en-IN" b="1" dirty="0"/>
                  <a:t>Once per type of service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𝑇𝐺𝑆</m:t>
                    </m:r>
                    <m:r>
                      <a:rPr lang="en-IN" b="0" i="1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𝑻𝒊𝒄𝒌𝒆𝒕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𝑻𝑮𝑺</m:t>
                        </m:r>
                      </m:sub>
                    </m:sSub>
                  </m:oMath>
                </a14:m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𝑇𝐺𝑆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: 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𝑻𝒊𝒄𝒌𝒆𝒕</m:t>
                    </m:r>
                    <m:r>
                      <a:rPr lang="en-IN" b="1" i="1" baseline="-25000" smtClean="0">
                        <a:solidFill>
                          <a:srgbClr val="FF0000"/>
                        </a:solidFill>
                        <a:latin typeface="Cambria Math"/>
                      </a:rPr>
                      <m:t>𝒗</m:t>
                    </m:r>
                  </m:oMath>
                </a14:m>
                <a:r>
                  <a:rPr lang="en-IN" dirty="0">
                    <a:latin typeface="Consolas" panose="020B0609020204030204" pitchFamily="49" charset="0"/>
                    <a:sym typeface="Wingdings" panose="05000000000000000000" pitchFamily="2" charset="2"/>
                  </a:rPr>
                  <a:t> </a:t>
                </a:r>
                <a:r>
                  <a:rPr lang="en-IN" dirty="0">
                    <a:sym typeface="Wingdings" panose="05000000000000000000" pitchFamily="2" charset="2"/>
                  </a:rPr>
                  <a:t> </a:t>
                </a:r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  <a:sym typeface="Wingdings" panose="05000000000000000000" pitchFamily="2" charset="2"/>
                </a:endParaRPr>
              </a:p>
              <a:p>
                <a:r>
                  <a:rPr lang="en-IN" b="1" dirty="0"/>
                  <a:t>Once per service session</a:t>
                </a:r>
              </a:p>
              <a:p>
                <a:pPr marL="457200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IN" b="0" i="1" smtClean="0">
                        <a:latin typeface="Cambria Math"/>
                      </a:rPr>
                      <m:t>𝐶</m:t>
                    </m:r>
                    <m:r>
                      <a:rPr lang="en-IN" b="0" i="1" smtClean="0">
                        <a:latin typeface="Cambria Math"/>
                      </a:rPr>
                      <m:t>→</m:t>
                    </m:r>
                    <m:r>
                      <a:rPr lang="en-IN" b="0" i="1" smtClean="0">
                        <a:latin typeface="Cambria Math"/>
                      </a:rPr>
                      <m:t>𝑉</m:t>
                    </m:r>
                    <m:r>
                      <a:rPr lang="en-IN" b="0" i="1" smtClean="0">
                        <a:latin typeface="Cambria Math"/>
                      </a:rPr>
                      <m:t>: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𝑰𝑫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𝒄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/>
                      </a:rPr>
                      <m:t> || </m:t>
                    </m:r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𝑻𝒊𝒄𝒌𝒆𝒕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sub>
                    </m:sSub>
                  </m:oMath>
                </a14:m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0" indent="0" algn="l">
                  <a:buNone/>
                </a:pPr>
                <a:endParaRPr lang="en-IN" b="1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𝑻𝑮𝑺</m:t>
                          </m:r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sSub>
                        <m:sSubPr>
                          <m:ctrl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,[</m:t>
                          </m:r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IN" b="1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  <m:r>
                        <a:rPr lang="en-IN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,[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b="1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b="1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IN" b="1" i="1" dirty="0">
                          <a:solidFill>
                            <a:srgbClr val="FF0000"/>
                          </a:solidFill>
                          <a:latin typeface="Cambria Math"/>
                        </a:rPr>
                        <m:t>]</m:t>
                      </m:r>
                      <m:r>
                        <a:rPr lang="en-IN" b="1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b="1" dirty="0">
                  <a:solidFill>
                    <a:srgbClr val="FF0000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2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– More Secure Dialogue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3252787"/>
            <a:ext cx="812800" cy="812800"/>
          </a:xfrm>
        </p:spPr>
      </p:pic>
      <p:sp>
        <p:nvSpPr>
          <p:cNvPr id="8" name="Rectangle 7"/>
          <p:cNvSpPr/>
          <p:nvPr/>
        </p:nvSpPr>
        <p:spPr>
          <a:xfrm>
            <a:off x="1883532" y="3969060"/>
            <a:ext cx="12961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Client-C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289813" y="950732"/>
            <a:ext cx="1872208" cy="1812868"/>
            <a:chOff x="6552220" y="1412776"/>
            <a:chExt cx="2016224" cy="20237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44" y="1412776"/>
              <a:ext cx="1300593" cy="130059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552220" y="2715213"/>
              <a:ext cx="2016224" cy="7213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Authentication Server-AS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287688" y="1722110"/>
            <a:ext cx="5066070" cy="1490866"/>
            <a:chOff x="1900337" y="1533266"/>
            <a:chExt cx="5066070" cy="1490866"/>
          </a:xfrm>
        </p:grpSpPr>
        <p:cxnSp>
          <p:nvCxnSpPr>
            <p:cNvPr id="20" name="Straight Arrow Connector 19"/>
            <p:cNvCxnSpPr>
              <a:stCxn id="12" idx="1"/>
            </p:cNvCxnSpPr>
            <p:nvPr/>
          </p:nvCxnSpPr>
          <p:spPr>
            <a:xfrm flipH="1">
              <a:off x="1900337" y="1533266"/>
              <a:ext cx="5066070" cy="144121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987824" y="2240868"/>
                  <a:ext cx="2268252" cy="7832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𝑇𝐺𝑆</m:t>
                          </m:r>
                        </m:sub>
                      </m:sSub>
                    </m:oMath>
                  </a14:m>
                  <a:r>
                    <a:rPr lang="en-IN" sz="2200" dirty="0">
                      <a:solidFill>
                        <a:schemeClr val="tx1"/>
                      </a:solidFill>
                    </a:rPr>
                    <a:t> to access TGS</a:t>
                  </a:r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824" y="2240868"/>
                  <a:ext cx="2268252" cy="78326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3906" b="-1406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4475820" y="1235944"/>
            <a:ext cx="3924437" cy="2016843"/>
            <a:chOff x="2951820" y="1235944"/>
            <a:chExt cx="3924437" cy="2016843"/>
          </a:xfrm>
        </p:grpSpPr>
        <p:cxnSp>
          <p:nvCxnSpPr>
            <p:cNvPr id="37" name="Curved Connector 36"/>
            <p:cNvCxnSpPr>
              <a:stCxn id="4" idx="0"/>
            </p:cNvCxnSpPr>
            <p:nvPr/>
          </p:nvCxnSpPr>
          <p:spPr>
            <a:xfrm rot="5400000" flipH="1" flipV="1">
              <a:off x="4876131" y="1252662"/>
              <a:ext cx="1695995" cy="2304256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2951820" y="1235944"/>
                  <a:ext cx="2268252" cy="7906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200" dirty="0">
                      <a:solidFill>
                        <a:schemeClr val="tx1"/>
                      </a:solidFill>
                    </a:rPr>
                    <a:t>Request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𝑇𝐺𝑆</m:t>
                          </m:r>
                        </m:sub>
                      </m:sSub>
                    </m:oMath>
                  </a14:m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820" y="1235944"/>
                  <a:ext cx="2268252" cy="79062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2326" b="-77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3280284" y="4078532"/>
            <a:ext cx="5011960" cy="1087308"/>
            <a:chOff x="1756284" y="4078532"/>
            <a:chExt cx="5011960" cy="1087308"/>
          </a:xfrm>
        </p:grpSpPr>
        <p:cxnSp>
          <p:nvCxnSpPr>
            <p:cNvPr id="44" name="Straight Arrow Connector 43"/>
            <p:cNvCxnSpPr/>
            <p:nvPr/>
          </p:nvCxnSpPr>
          <p:spPr>
            <a:xfrm>
              <a:off x="1756284" y="4078532"/>
              <a:ext cx="5011960" cy="108730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3779912" y="4224955"/>
                  <a:ext cx="1770174" cy="767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200" dirty="0">
                      <a:solidFill>
                        <a:schemeClr val="tx1"/>
                      </a:solidFill>
                    </a:rPr>
                    <a:t>Request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912" y="4224955"/>
                  <a:ext cx="1770174" cy="767036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t="-3968" r="-6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/>
          <p:cNvGrpSpPr/>
          <p:nvPr/>
        </p:nvGrpSpPr>
        <p:grpSpPr>
          <a:xfrm>
            <a:off x="2531606" y="4329100"/>
            <a:ext cx="5570803" cy="1703140"/>
            <a:chOff x="1007605" y="4329100"/>
            <a:chExt cx="5570803" cy="1703140"/>
          </a:xfrm>
        </p:grpSpPr>
        <p:cxnSp>
          <p:nvCxnSpPr>
            <p:cNvPr id="61" name="Curved Connector 60"/>
            <p:cNvCxnSpPr>
              <a:stCxn id="9" idx="1"/>
              <a:endCxn id="8" idx="2"/>
            </p:cNvCxnSpPr>
            <p:nvPr/>
          </p:nvCxnSpPr>
          <p:spPr>
            <a:xfrm rot="10800000">
              <a:off x="1007605" y="4329100"/>
              <a:ext cx="5570803" cy="1533068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2951820" y="5265204"/>
                  <a:ext cx="1800200" cy="767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IN" sz="2200" i="1" baseline="-25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IN" sz="2200" dirty="0">
                      <a:solidFill>
                        <a:schemeClr val="tx1"/>
                      </a:solidFill>
                    </a:rPr>
                    <a:t>to access Server</a:t>
                  </a:r>
                  <a:endParaRPr lang="en-IN" sz="2200" i="1" baseline="-250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820" y="5265204"/>
                  <a:ext cx="1800200" cy="76703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027" t="-19841" r="-1351" b="-79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3467709" y="3190428"/>
            <a:ext cx="5019747" cy="767036"/>
            <a:chOff x="1943708" y="3190428"/>
            <a:chExt cx="5195263" cy="767036"/>
          </a:xfrm>
        </p:grpSpPr>
        <p:cxnSp>
          <p:nvCxnSpPr>
            <p:cNvPr id="71" name="Straight Arrow Connector 70"/>
            <p:cNvCxnSpPr>
              <a:endCxn id="29" idx="1"/>
            </p:cNvCxnSpPr>
            <p:nvPr/>
          </p:nvCxnSpPr>
          <p:spPr>
            <a:xfrm flipV="1">
              <a:off x="1943708" y="3350522"/>
              <a:ext cx="5195263" cy="47452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ectangle 71"/>
            <p:cNvSpPr/>
            <p:nvPr/>
          </p:nvSpPr>
          <p:spPr>
            <a:xfrm>
              <a:off x="3671900" y="3190428"/>
              <a:ext cx="1683332" cy="76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dirty="0">
                  <a:solidFill>
                    <a:schemeClr val="tx1"/>
                  </a:solidFill>
                </a:rPr>
                <a:t>Request for Service</a:t>
              </a:r>
              <a:endParaRPr lang="en-IN" sz="2200" i="1" baseline="-25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87455" y="2767988"/>
            <a:ext cx="1207694" cy="1529174"/>
            <a:chOff x="6963455" y="2767988"/>
            <a:chExt cx="1207694" cy="1529174"/>
          </a:xfrm>
        </p:grpSpPr>
        <p:sp>
          <p:nvSpPr>
            <p:cNvPr id="27" name="Rectangle 26"/>
            <p:cNvSpPr/>
            <p:nvPr/>
          </p:nvSpPr>
          <p:spPr>
            <a:xfrm>
              <a:off x="7132965" y="3897052"/>
              <a:ext cx="9332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b="1" dirty="0"/>
                <a:t>Server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3455" y="2767988"/>
              <a:ext cx="1207694" cy="116506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8102408" y="4390016"/>
            <a:ext cx="1977789" cy="1814934"/>
            <a:chOff x="6578407" y="4390016"/>
            <a:chExt cx="1977789" cy="1814934"/>
          </a:xfrm>
        </p:grpSpPr>
        <p:sp>
          <p:nvSpPr>
            <p:cNvPr id="9" name="Rectangle 8"/>
            <p:cNvSpPr/>
            <p:nvPr/>
          </p:nvSpPr>
          <p:spPr>
            <a:xfrm>
              <a:off x="6578407" y="5519385"/>
              <a:ext cx="1977789" cy="685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Ticket Granting Server-TGS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67" y="4390016"/>
              <a:ext cx="1207694" cy="1165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– More Secure Dialogue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54" y="3200658"/>
            <a:ext cx="812800" cy="812800"/>
          </a:xfrm>
        </p:spPr>
      </p:pic>
      <p:sp>
        <p:nvSpPr>
          <p:cNvPr id="8" name="Rectangle 7"/>
          <p:cNvSpPr/>
          <p:nvPr/>
        </p:nvSpPr>
        <p:spPr>
          <a:xfrm>
            <a:off x="1883532" y="3969060"/>
            <a:ext cx="1296144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/>
                </a:solidFill>
              </a:rPr>
              <a:t>Client-C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289813" y="950732"/>
            <a:ext cx="1872208" cy="1812868"/>
            <a:chOff x="6552220" y="1412776"/>
            <a:chExt cx="2016224" cy="20237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8244" y="1412776"/>
              <a:ext cx="1300593" cy="1300593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552220" y="2715213"/>
              <a:ext cx="2016224" cy="7213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Authentication Server-AS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287688" y="1722110"/>
            <a:ext cx="5066070" cy="1441214"/>
            <a:chOff x="1900337" y="1533266"/>
            <a:chExt cx="5066070" cy="1441214"/>
          </a:xfrm>
        </p:grpSpPr>
        <p:cxnSp>
          <p:nvCxnSpPr>
            <p:cNvPr id="20" name="Straight Arrow Connector 19"/>
            <p:cNvCxnSpPr>
              <a:stCxn id="12" idx="1"/>
            </p:cNvCxnSpPr>
            <p:nvPr/>
          </p:nvCxnSpPr>
          <p:spPr>
            <a:xfrm flipH="1">
              <a:off x="1900337" y="1533266"/>
              <a:ext cx="5066070" cy="144121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311346" y="1926956"/>
                  <a:ext cx="2451310" cy="7832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𝑇𝐺𝑆</m:t>
                          </m:r>
                        </m:sub>
                      </m:sSub>
                    </m:oMath>
                  </a14:m>
                  <a:r>
                    <a:rPr lang="en-IN" sz="2200" dirty="0">
                      <a:solidFill>
                        <a:schemeClr val="tx1"/>
                      </a:solidFill>
                    </a:rPr>
                    <a:t> to access TGS</a:t>
                  </a:r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1346" y="1926956"/>
                  <a:ext cx="2451310" cy="783264"/>
                </a:xfrm>
                <a:prstGeom prst="rect">
                  <a:avLst/>
                </a:prstGeom>
                <a:blipFill>
                  <a:blip r:embed="rId4"/>
                  <a:stretch>
                    <a:fillRect t="-3175" b="-1269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2621754" y="1103346"/>
            <a:ext cx="5964500" cy="2097313"/>
            <a:chOff x="1097755" y="1103346"/>
            <a:chExt cx="4473369" cy="2097313"/>
          </a:xfrm>
        </p:grpSpPr>
        <p:cxnSp>
          <p:nvCxnSpPr>
            <p:cNvPr id="37" name="Curved Connector 36"/>
            <p:cNvCxnSpPr>
              <a:cxnSpLocks/>
              <a:stCxn id="4" idx="0"/>
            </p:cNvCxnSpPr>
            <p:nvPr/>
          </p:nvCxnSpPr>
          <p:spPr>
            <a:xfrm rot="5400000" flipH="1" flipV="1">
              <a:off x="2402693" y="32228"/>
              <a:ext cx="1863493" cy="4473369"/>
            </a:xfrm>
            <a:prstGeom prst="curvedConnector2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1690575" y="1103346"/>
                  <a:ext cx="2268252" cy="7906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200" dirty="0">
                      <a:solidFill>
                        <a:schemeClr val="tx1"/>
                      </a:solidFill>
                    </a:rPr>
                    <a:t>Request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𝑇𝐺𝑆</m:t>
                          </m:r>
                        </m:sub>
                      </m:sSub>
                    </m:oMath>
                  </a14:m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575" y="1103346"/>
                  <a:ext cx="2268252" cy="7906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>
            <a:off x="3287688" y="2949996"/>
            <a:ext cx="5112568" cy="767036"/>
            <a:chOff x="1565525" y="4769702"/>
            <a:chExt cx="5112568" cy="767036"/>
          </a:xfrm>
        </p:grpSpPr>
        <p:cxnSp>
          <p:nvCxnSpPr>
            <p:cNvPr id="44" name="Straight Arrow Connector 43"/>
            <p:cNvCxnSpPr/>
            <p:nvPr/>
          </p:nvCxnSpPr>
          <p:spPr>
            <a:xfrm flipV="1">
              <a:off x="1565525" y="5314836"/>
              <a:ext cx="5112568" cy="148998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3329721" y="4769702"/>
                  <a:ext cx="1770174" cy="767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200" dirty="0">
                      <a:solidFill>
                        <a:schemeClr val="tx1"/>
                      </a:solidFill>
                    </a:rPr>
                    <a:t>Request for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a14:m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721" y="4769702"/>
                  <a:ext cx="1770174" cy="767036"/>
                </a:xfrm>
                <a:prstGeom prst="rect">
                  <a:avLst/>
                </a:prstGeom>
                <a:blipFill>
                  <a:blip r:embed="rId6"/>
                  <a:stretch>
                    <a:fillRect t="-4918" r="-35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8105360" y="3061593"/>
            <a:ext cx="1977789" cy="1814934"/>
            <a:chOff x="6578407" y="4390016"/>
            <a:chExt cx="1977789" cy="1814934"/>
          </a:xfrm>
        </p:grpSpPr>
        <p:sp>
          <p:nvSpPr>
            <p:cNvPr id="9" name="Rectangle 8"/>
            <p:cNvSpPr/>
            <p:nvPr/>
          </p:nvSpPr>
          <p:spPr>
            <a:xfrm>
              <a:off x="6578407" y="5519385"/>
              <a:ext cx="1977789" cy="6855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Ticket Granting Server-TGS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9867" y="4390016"/>
              <a:ext cx="1207694" cy="1165068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3287689" y="3814092"/>
            <a:ext cx="5002125" cy="976844"/>
            <a:chOff x="1763688" y="3814092"/>
            <a:chExt cx="5002125" cy="976844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763688" y="3814092"/>
              <a:ext cx="5002125" cy="419616"/>
            </a:xfrm>
            <a:prstGeom prst="straightConnector1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3521601" y="4023900"/>
                  <a:ext cx="1800200" cy="767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𝑇𝑖𝑐𝑘𝑒𝑡</m:t>
                          </m:r>
                        </m:e>
                        <m:sub>
                          <m:r>
                            <a:rPr lang="en-IN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IN" sz="2200" i="1" baseline="-250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IN" sz="2200" dirty="0">
                      <a:solidFill>
                        <a:schemeClr val="tx1"/>
                      </a:solidFill>
                    </a:rPr>
                    <a:t>to access Server</a:t>
                  </a:r>
                  <a:endParaRPr lang="en-IN" sz="2200" i="1" baseline="-25000" dirty="0">
                    <a:solidFill>
                      <a:schemeClr val="tx1"/>
                    </a:solidFill>
                  </a:endParaRPr>
                </a:p>
                <a:p>
                  <a:pPr algn="ctr"/>
                  <a:endParaRPr lang="en-IN" sz="2200" i="1" baseline="-25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601" y="4023900"/>
                  <a:ext cx="1800200" cy="767036"/>
                </a:xfrm>
                <a:prstGeom prst="rect">
                  <a:avLst/>
                </a:prstGeom>
                <a:blipFill>
                  <a:blip r:embed="rId7"/>
                  <a:stretch>
                    <a:fillRect t="-40323" b="-2096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8496819" y="4921233"/>
            <a:ext cx="1207694" cy="1529174"/>
            <a:chOff x="6963455" y="2767988"/>
            <a:chExt cx="1207694" cy="1529174"/>
          </a:xfrm>
        </p:grpSpPr>
        <p:sp>
          <p:nvSpPr>
            <p:cNvPr id="64" name="Rectangle 63"/>
            <p:cNvSpPr/>
            <p:nvPr/>
          </p:nvSpPr>
          <p:spPr>
            <a:xfrm>
              <a:off x="7132965" y="3897052"/>
              <a:ext cx="93326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b="1" dirty="0"/>
                <a:t>Server</a:t>
              </a: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3455" y="2767988"/>
              <a:ext cx="1207694" cy="116506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670685" y="4337414"/>
            <a:ext cx="5570805" cy="1755883"/>
            <a:chOff x="1146684" y="4337413"/>
            <a:chExt cx="5570805" cy="1755883"/>
          </a:xfrm>
        </p:grpSpPr>
        <p:cxnSp>
          <p:nvCxnSpPr>
            <p:cNvPr id="67" name="Curved Connector 66"/>
            <p:cNvCxnSpPr/>
            <p:nvPr/>
          </p:nvCxnSpPr>
          <p:spPr>
            <a:xfrm rot="10800000">
              <a:off x="1146684" y="4337413"/>
              <a:ext cx="5570805" cy="1533068"/>
            </a:xfrm>
            <a:prstGeom prst="curvedConnector2">
              <a:avLst/>
            </a:prstGeom>
            <a:ln>
              <a:headEnd type="arrow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>
            <a:xfrm>
              <a:off x="3521601" y="5326260"/>
              <a:ext cx="1626463" cy="76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200" dirty="0">
                  <a:solidFill>
                    <a:schemeClr val="tx1"/>
                  </a:solidFill>
                </a:rPr>
                <a:t>Request for Service</a:t>
              </a:r>
              <a:endParaRPr lang="en-IN" sz="2200" i="1" baseline="-25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5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2" y="116632"/>
            <a:ext cx="8424936" cy="66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85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0E7D1E-DBB9-2BB9-7329-A2D16AA1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Symmetric Key Distribution using Symmetric and Asymmetric Encryptions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20EA11-0C76-5F74-7318-85B360BB09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35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client sends a plaintext request to the AS asking for a ticket it can use to talk to the TGS.</a:t>
            </a:r>
          </a:p>
          <a:p>
            <a:r>
              <a:rPr lang="en-US" altLang="en-US" dirty="0"/>
              <a:t>Request:</a:t>
            </a:r>
          </a:p>
          <a:p>
            <a:pPr lvl="1"/>
            <a:r>
              <a:rPr lang="en-US" altLang="en-US" sz="2400" dirty="0"/>
              <a:t>Login name</a:t>
            </a:r>
          </a:p>
          <a:p>
            <a:pPr lvl="1"/>
            <a:r>
              <a:rPr lang="en-US" altLang="en-US" sz="2400" dirty="0"/>
              <a:t>TGS name</a:t>
            </a:r>
          </a:p>
          <a:p>
            <a:pPr marL="285750" lvl="1">
              <a:buFont typeface="Wingdings" panose="05000000000000000000" pitchFamily="2" charset="2"/>
              <a:buChar char="§"/>
            </a:pPr>
            <a:r>
              <a:rPr lang="en-US" altLang="en-US" sz="2400" dirty="0"/>
              <a:t>Since this request contains only well-known names, it does not need to be sealed.</a:t>
            </a:r>
          </a:p>
          <a:p>
            <a:pPr lvl="1"/>
            <a:endParaRPr lang="en-US" altLang="en-US" sz="2400" b="1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3911308" y="3658726"/>
                <a:ext cx="4369383" cy="54006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𝑪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𝑨𝑺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400" b="1" baseline="-250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308" y="3658726"/>
                <a:ext cx="4369383" cy="540060"/>
              </a:xfrm>
              <a:prstGeom prst="roundRect">
                <a:avLst/>
              </a:prstGeo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62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AS finds the keys corresponding to the login name and the TGS name.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AS creates a ticket: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Login name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TGS name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Client network address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TGS session key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AS seals the ticket with the TGS secret key.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469204" y="4458984"/>
                <a:ext cx="9070796" cy="7342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𝑨𝑺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𝑪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: 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,[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𝑻𝑺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])</m:t>
                      </m:r>
                    </m:oMath>
                  </m:oMathPara>
                </a14:m>
                <a:endParaRPr lang="en-IN" sz="22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04" y="4458984"/>
                <a:ext cx="9070796" cy="73421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469204" y="5474736"/>
                <a:ext cx="9070796" cy="7342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,[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𝑻𝑮𝑺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𝑻𝑺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IN" sz="22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04" y="5474736"/>
                <a:ext cx="9070796" cy="734212"/>
              </a:xfrm>
              <a:prstGeom prst="roundRect">
                <a:avLst/>
              </a:prstGeom>
              <a:blipFill>
                <a:blip r:embed="rId3"/>
                <a:stretch>
                  <a:fillRect l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41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client decrypts the message using the user’s password as the secret key.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client now has a session key and ticket that can be used to contact the TGS.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client cannot see inside the ticket, since the client does not know the TGS secret key.</a:t>
            </a:r>
          </a:p>
          <a:p>
            <a:r>
              <a:rPr lang="en-US" altLang="en-US" dirty="0"/>
              <a:t>When a client wants to start using a server (service), the client must first obtain a ticket.</a:t>
            </a:r>
          </a:p>
          <a:p>
            <a:r>
              <a:rPr lang="en-US" altLang="en-US" dirty="0"/>
              <a:t>The client composes a request to send to the TGS.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588445" y="4124328"/>
                <a:ext cx="7015109" cy="61206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𝑪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𝑻𝑮𝑺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𝑨𝒖𝒕𝒉𝒆𝒏𝒕𝒊𝒄𝒂𝒕𝒐𝒓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IN" sz="24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445" y="4124328"/>
                <a:ext cx="7015109" cy="612068"/>
              </a:xfrm>
              <a:prstGeom prst="roundRect">
                <a:avLst/>
              </a:prstGeom>
              <a:blipFill>
                <a:blip r:embed="rId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0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The TGS decrypts the ticket using it’s secret key. 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The TGS decrypts the authenticator using the session key.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The TGS checks all the incoming information to make sure that  login names, client addresses and TGS server name are all ok.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TGS makes sure the authenticator is recent.</a:t>
            </a:r>
          </a:p>
          <a:p>
            <a:r>
              <a:rPr lang="en-US" altLang="en-US" dirty="0"/>
              <a:t>Builds a ticket for the client and requested server. The ticket is sealed with the server key.</a:t>
            </a:r>
          </a:p>
          <a:p>
            <a:r>
              <a:rPr lang="en-US" altLang="en-US" dirty="0"/>
              <a:t>Creates a session key.</a:t>
            </a:r>
          </a:p>
          <a:p>
            <a:r>
              <a:rPr lang="en-US" altLang="en-US" dirty="0"/>
              <a:t>Seals the entire message with the TGS session key and sends it to the client. 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486346" y="4859676"/>
                <a:ext cx="7991154" cy="6636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𝑻𝑮𝑺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𝑪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, [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||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𝟒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IN" sz="24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346" y="4859676"/>
                <a:ext cx="7991154" cy="66362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1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438382" y="1253446"/>
                <a:ext cx="9101618" cy="66338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,[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𝑻𝑮𝑺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𝑻𝑺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IN" sz="22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2" y="1253446"/>
                <a:ext cx="9101618" cy="66338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1438382" y="2297562"/>
                <a:ext cx="9101618" cy="66338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,[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𝑻𝑺</m:t>
                              </m:r>
                            </m:e>
                            <m:sub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IN" sz="22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IN" sz="22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382" y="2297562"/>
                <a:ext cx="9101618" cy="66338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1458878" y="3377682"/>
                <a:ext cx="9101618" cy="66338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𝑨𝒖𝒕𝒉𝒆𝒏𝒕𝒊𝒄𝒂𝒕𝒐𝒓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𝑻𝑮𝑺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,[ 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2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2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sz="22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𝟑</m:t>
                          </m:r>
                          <m:r>
                            <a:rPr lang="en-IN" sz="22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2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  <m:r>
                        <a:rPr lang="en-IN" sz="2200" b="1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2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878" y="3377682"/>
                <a:ext cx="9101618" cy="6633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63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Step-5,6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The client now decrypts the TGS response using the TGS session key.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client now has a session key for use with the new server, and a ticket to use with that server.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client can contact the new server using the same format used to access the TGS.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800622" y="3429000"/>
                <a:ext cx="8763000" cy="64807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>
                          <a:solidFill>
                            <a:schemeClr val="tx1"/>
                          </a:solidFill>
                          <a:latin typeface="Cambria Math"/>
                        </a:rPr>
                        <m:t>𝐂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𝑽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: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𝑨𝒖𝒕𝒉𝒆𝒏𝒕𝒊𝒄𝒂𝒕𝒐𝒓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4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22" y="3429000"/>
                <a:ext cx="8763000" cy="64807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1800622" y="4446083"/>
                <a:ext cx="8763000" cy="64807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N" sz="2400" b="1">
                        <a:solidFill>
                          <a:schemeClr val="tx1"/>
                        </a:solidFill>
                        <a:latin typeface="Cambria Math"/>
                      </a:rPr>
                      <m:t>𝐕</m:t>
                    </m:r>
                    <m:r>
                      <a:rPr lang="en-IN" sz="2400" b="1" i="1">
                        <a:solidFill>
                          <a:schemeClr val="tx1"/>
                        </a:solidFill>
                        <a:latin typeface="Cambria Math"/>
                      </a:rPr>
                      <m:t>→</m:t>
                    </m:r>
                    <m:r>
                      <a:rPr lang="en-IN" sz="2400" b="1" i="1">
                        <a:solidFill>
                          <a:schemeClr val="tx1"/>
                        </a:solidFill>
                        <a:latin typeface="Cambria Math"/>
                      </a:rPr>
                      <m:t>𝑪</m:t>
                    </m:r>
                    <m:r>
                      <a:rPr lang="en-IN" sz="2400" b="1" i="1">
                        <a:solidFill>
                          <a:schemeClr val="tx1"/>
                        </a:solidFill>
                        <a:latin typeface="Cambria Math"/>
                      </a:rPr>
                      <m:t>:</m:t>
                    </m:r>
                    <m:r>
                      <a:rPr lang="en-IN" sz="2400" b="1" i="1">
                        <a:solidFill>
                          <a:schemeClr val="tx1"/>
                        </a:solidFill>
                        <a:latin typeface="Cambria Math"/>
                      </a:rPr>
                      <m:t>𝑬</m:t>
                    </m:r>
                    <m:d>
                      <m:dPr>
                        <m:ctrlPr>
                          <a:rPr lang="en-IN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𝑲</m:t>
                            </m:r>
                          </m:e>
                          <m:sub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𝒄</m:t>
                            </m:r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𝒗</m:t>
                            </m:r>
                          </m:sub>
                        </m:sSub>
                        <m:r>
                          <a:rPr lang="en-IN" sz="24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b="1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b="1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𝑻𝑺</m:t>
                                </m:r>
                              </m:e>
                              <m:sub>
                                <m:r>
                                  <a:rPr lang="en-IN" sz="2400" b="1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𝟓</m:t>
                                </m:r>
                              </m:sub>
                            </m:sSub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IN" sz="24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(for mutual Authentication)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622" y="4446083"/>
                <a:ext cx="8763000" cy="648072"/>
              </a:xfrm>
              <a:prstGeom prst="roundRect">
                <a:avLst/>
              </a:prstGeom>
              <a:blipFill>
                <a:blip r:embed="rId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73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Kerberos Version 4 – Step-5,6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C875-04EF-1888-BA18-425ABDBBD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678255" y="1387010"/>
                <a:ext cx="8888000" cy="7098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𝑻𝒊𝒄𝒌𝒆𝒕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,[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𝑰𝑫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||</m:t>
                          </m:r>
                          <m:sSub>
                            <m:sSubPr>
                              <m:ctrlP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𝑻𝑺</m:t>
                              </m:r>
                            </m:e>
                            <m:sub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IN" sz="2400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𝑳𝒊𝒇𝒆𝒕𝒊𝒎𝒆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𝟒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])</m:t>
                      </m:r>
                    </m:oMath>
                  </m:oMathPara>
                </a14:m>
                <a:endParaRPr lang="en-IN" sz="24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255" y="1387010"/>
                <a:ext cx="8888000" cy="70984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698751" y="2359118"/>
                <a:ext cx="8888000" cy="7098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𝑨𝒖𝒕𝒉𝒆𝒏𝒕𝒊𝒄𝒂𝒕𝒐𝒓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𝑬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𝒗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,[ 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𝑰𝑫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||</m:t>
                      </m:r>
                      <m:sSub>
                        <m:sSubPr>
                          <m:ctrlP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𝑨𝑫</m:t>
                          </m:r>
                        </m:e>
                        <m:sub>
                          <m:r>
                            <a:rPr lang="en-IN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𝒄</m:t>
                          </m:r>
                        </m:sub>
                      </m:sSub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 || </m:t>
                      </m:r>
                      <m:sSub>
                        <m:sSubPr>
                          <m:ctrlP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𝑻𝑺</m:t>
                          </m:r>
                        </m:e>
                        <m:sub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lang="en-IN" sz="2400" b="1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IN" sz="2400" b="1" i="1" dirty="0">
                          <a:solidFill>
                            <a:schemeClr val="tx1"/>
                          </a:solidFill>
                          <a:latin typeface="Cambria Math"/>
                        </a:rPr>
                        <m:t>]</m:t>
                      </m:r>
                      <m:r>
                        <a:rPr lang="en-IN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IN" sz="2400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751" y="2359118"/>
                <a:ext cx="8888000" cy="7098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36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Ticket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2451100" algn="l"/>
              </a:tabLst>
            </a:pPr>
            <a:r>
              <a:rPr lang="en-US" altLang="en-US" dirty="0"/>
              <a:t>Each request for a service requires a ticket.</a:t>
            </a:r>
          </a:p>
          <a:p>
            <a:pPr>
              <a:tabLst>
                <a:tab pos="2451100" algn="l"/>
              </a:tabLst>
            </a:pPr>
            <a:r>
              <a:rPr lang="en-US" altLang="en-US" dirty="0"/>
              <a:t>A ticket provides a single client with access to a single server.</a:t>
            </a:r>
          </a:p>
          <a:p>
            <a:r>
              <a:rPr lang="en-US" altLang="en-US" dirty="0"/>
              <a:t>Tickets are dispensed by the “ticket granting server” (TGS), which has knowledge of all the encryption keys.</a:t>
            </a:r>
          </a:p>
          <a:p>
            <a:r>
              <a:rPr lang="en-US" altLang="en-US" dirty="0"/>
              <a:t>Tickets are meaningless to clients, they simply use them to gain access to servers.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TGS seals (encrypts) each ticket with the secret encryption key of the server.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Sealed tickets can be sent safely over a network - only the server can make sense out of it.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Each ticket has a limited lifetime (a few hours).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9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Ticket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Client name (user login name)</a:t>
            </a:r>
          </a:p>
          <a:p>
            <a:r>
              <a:rPr lang="en-US" altLang="en-US" dirty="0"/>
              <a:t>Server name</a:t>
            </a:r>
          </a:p>
          <a:p>
            <a:r>
              <a:rPr lang="en-US" altLang="en-US" dirty="0"/>
              <a:t>Client host network address</a:t>
            </a:r>
          </a:p>
          <a:p>
            <a:r>
              <a:rPr lang="en-US" altLang="en-US" dirty="0"/>
              <a:t>Session key for client/server</a:t>
            </a:r>
          </a:p>
          <a:p>
            <a:r>
              <a:rPr lang="en-US" altLang="en-US" dirty="0"/>
              <a:t>Ticket lifetime </a:t>
            </a:r>
          </a:p>
          <a:p>
            <a:r>
              <a:rPr lang="en-US" altLang="en-US" dirty="0"/>
              <a:t>Creation timestamp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8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32" y="116632"/>
            <a:ext cx="8424936" cy="66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23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900" dirty="0"/>
              <a:t>Symmetric Key Distribution using Symmetric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8560756" cy="5590565"/>
          </a:xfrm>
        </p:spPr>
        <p:txBody>
          <a:bodyPr>
            <a:noAutofit/>
          </a:bodyPr>
          <a:lstStyle/>
          <a:p>
            <a:r>
              <a:rPr lang="en-IN" sz="2300" b="1" dirty="0">
                <a:solidFill>
                  <a:srgbClr val="C00000"/>
                </a:solidFill>
              </a:rPr>
              <a:t>Objective:</a:t>
            </a:r>
            <a:r>
              <a:rPr lang="en-IN" sz="2300" dirty="0"/>
              <a:t> Two entities share same secret key.</a:t>
            </a:r>
          </a:p>
          <a:p>
            <a:r>
              <a:rPr lang="en-IN" sz="2300" b="1" dirty="0">
                <a:solidFill>
                  <a:srgbClr val="C00000"/>
                </a:solidFill>
              </a:rPr>
              <a:t>Principle:</a:t>
            </a:r>
            <a:r>
              <a:rPr lang="en-IN" sz="2300" dirty="0"/>
              <a:t> Change keys frequently.</a:t>
            </a:r>
          </a:p>
          <a:p>
            <a:r>
              <a:rPr lang="en-IN" sz="2300" dirty="0"/>
              <a:t>How to exchange a secret key? </a:t>
            </a:r>
          </a:p>
          <a:p>
            <a:r>
              <a:rPr lang="en-IN" sz="2300" dirty="0"/>
              <a:t>For two parties </a:t>
            </a: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and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/>
              <a:t>, key distribution can be achieved in a number of ways, as follows: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can select a key and </a:t>
            </a:r>
            <a:r>
              <a:rPr lang="en-IN" sz="2300" dirty="0">
                <a:solidFill>
                  <a:srgbClr val="C00000"/>
                </a:solidFill>
              </a:rPr>
              <a:t>physically deliver </a:t>
            </a:r>
            <a:r>
              <a:rPr lang="en-IN" sz="2300" dirty="0"/>
              <a:t>it to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>
                <a:solidFill>
                  <a:srgbClr val="FF0000"/>
                </a:solidFill>
              </a:rPr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300" dirty="0">
                <a:solidFill>
                  <a:srgbClr val="C00000"/>
                </a:solidFill>
              </a:rPr>
              <a:t>Third party </a:t>
            </a:r>
            <a:r>
              <a:rPr lang="en-IN" sz="2300" dirty="0"/>
              <a:t>can select the key and </a:t>
            </a:r>
            <a:r>
              <a:rPr lang="en-IN" sz="2300" dirty="0">
                <a:solidFill>
                  <a:srgbClr val="C00000"/>
                </a:solidFill>
              </a:rPr>
              <a:t>physically deliver </a:t>
            </a:r>
            <a:r>
              <a:rPr lang="en-IN" sz="2300" dirty="0"/>
              <a:t>it to </a:t>
            </a: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and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/>
              <a:t>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300" dirty="0"/>
              <a:t>If </a:t>
            </a: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and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/>
              <a:t> have previously and recently used a key, one party can transmit the new key to the other, encrypted using the old key.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2300" dirty="0"/>
              <a:t>If </a:t>
            </a: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and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/>
              <a:t> each has an encrypted connection to a </a:t>
            </a:r>
            <a:r>
              <a:rPr lang="en-IN" sz="2300" dirty="0">
                <a:solidFill>
                  <a:srgbClr val="C00000"/>
                </a:solidFill>
              </a:rPr>
              <a:t>third party </a:t>
            </a:r>
            <a:r>
              <a:rPr lang="en-IN" sz="2300" b="1" dirty="0">
                <a:solidFill>
                  <a:srgbClr val="C00000"/>
                </a:solidFill>
              </a:rPr>
              <a:t>C</a:t>
            </a:r>
            <a:r>
              <a:rPr lang="en-IN" sz="2300" dirty="0"/>
              <a:t>, </a:t>
            </a:r>
            <a:r>
              <a:rPr lang="en-IN" sz="2300" b="1" dirty="0">
                <a:solidFill>
                  <a:srgbClr val="C00000"/>
                </a:solidFill>
              </a:rPr>
              <a:t>C</a:t>
            </a:r>
            <a:r>
              <a:rPr lang="en-IN" sz="2300" dirty="0"/>
              <a:t> can deliver a key on the encrypted links to </a:t>
            </a:r>
            <a:r>
              <a:rPr lang="en-IN" sz="2300" b="1" dirty="0">
                <a:solidFill>
                  <a:srgbClr val="C00000"/>
                </a:solidFill>
              </a:rPr>
              <a:t>A</a:t>
            </a:r>
            <a:r>
              <a:rPr lang="en-IN" sz="2300" dirty="0"/>
              <a:t> and </a:t>
            </a:r>
            <a:r>
              <a:rPr lang="en-IN" sz="2300" b="1" dirty="0">
                <a:solidFill>
                  <a:srgbClr val="C00000"/>
                </a:solidFill>
              </a:rPr>
              <a:t>B</a:t>
            </a:r>
            <a:r>
              <a:rPr lang="en-IN" sz="2300" dirty="0"/>
              <a:t>.</a:t>
            </a:r>
          </a:p>
          <a:p>
            <a:endParaRPr lang="en-IN" sz="2300" dirty="0"/>
          </a:p>
          <a:p>
            <a:endParaRPr lang="en-IN" sz="2300" dirty="0"/>
          </a:p>
        </p:txBody>
      </p:sp>
      <p:pic>
        <p:nvPicPr>
          <p:cNvPr id="1030" name="Picture 6" descr="A realistic digital painting of two people, Person A and Person B, exchanging a key in a secretive manner. Person A is handing over an old-fashioned golden key to Person B in a dimly lit alley. Person A holds a briefcase, symbolizing security, while Person B reaches out cautiously. The background features an urban setting with street lamps casting a soft glow, emphasizing the secrecy of the exchange.">
            <a:extLst>
              <a:ext uri="{FF2B5EF4-FFF2-40B4-BE49-F238E27FC236}">
                <a16:creationId xmlns:a16="http://schemas.microsoft.com/office/drawing/2014/main" id="{2308DE2B-7274-CD34-AF43-A3377C3A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823" y="863444"/>
            <a:ext cx="3178996" cy="317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48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31024"/>
            <a:ext cx="5727551" cy="682697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071676" y="31023"/>
            <a:ext cx="2592288" cy="13681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Kerberos Realm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42BC2-8606-F02A-59DE-34DAB759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147B18-D641-7AFB-39AC-219FB6979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61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1658892" y="3985506"/>
            <a:ext cx="6633352" cy="279186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1658892" y="260648"/>
            <a:ext cx="6633352" cy="324036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/>
          <p:cNvGrpSpPr/>
          <p:nvPr/>
        </p:nvGrpSpPr>
        <p:grpSpPr>
          <a:xfrm>
            <a:off x="1513700" y="1191871"/>
            <a:ext cx="1129545" cy="1176903"/>
            <a:chOff x="539551" y="3897052"/>
            <a:chExt cx="1291209" cy="1478417"/>
          </a:xfrm>
        </p:grpSpPr>
        <p:pic>
          <p:nvPicPr>
            <p:cNvPr id="29" name="Content Placeholder 3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3897052"/>
              <a:ext cx="1219200" cy="12192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39551" y="4943422"/>
              <a:ext cx="1291208" cy="4320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>
                  <a:solidFill>
                    <a:schemeClr val="tx1"/>
                  </a:solidFill>
                </a:rPr>
                <a:t>User - C</a:t>
              </a:r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 flipH="1">
            <a:off x="2927648" y="1014894"/>
            <a:ext cx="2886272" cy="835748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944854" y="2296766"/>
            <a:ext cx="2962375" cy="36452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987988" y="512676"/>
            <a:ext cx="1273072" cy="817186"/>
            <a:chOff x="4463988" y="512676"/>
            <a:chExt cx="1273072" cy="81718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988" y="512676"/>
              <a:ext cx="816178" cy="81718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5254236" y="719408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/>
                <a:t>AS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76114" y="2339862"/>
            <a:ext cx="1355844" cy="873114"/>
            <a:chOff x="4452114" y="2339862"/>
            <a:chExt cx="1355844" cy="87311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2114" y="2339862"/>
              <a:ext cx="767958" cy="873114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180862" y="2636912"/>
              <a:ext cx="627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/>
                <a:t>TGS</a:t>
              </a:r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 flipV="1">
            <a:off x="3001778" y="1325752"/>
            <a:ext cx="2986211" cy="808199"/>
          </a:xfrm>
          <a:prstGeom prst="straightConnector1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2865025" y="2600908"/>
            <a:ext cx="2952991" cy="39604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0659290">
            <a:off x="2662299" y="1162186"/>
            <a:ext cx="2940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1. Request ticket for local TGS</a:t>
            </a:r>
          </a:p>
        </p:txBody>
      </p:sp>
      <p:sp>
        <p:nvSpPr>
          <p:cNvPr id="55" name="TextBox 54"/>
          <p:cNvSpPr txBox="1"/>
          <p:nvPr/>
        </p:nvSpPr>
        <p:spPr>
          <a:xfrm rot="20673109">
            <a:off x="3201844" y="1478072"/>
            <a:ext cx="2194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2. Ticket for local TGS</a:t>
            </a:r>
          </a:p>
        </p:txBody>
      </p:sp>
      <p:sp>
        <p:nvSpPr>
          <p:cNvPr id="56" name="TextBox 55"/>
          <p:cNvSpPr txBox="1"/>
          <p:nvPr/>
        </p:nvSpPr>
        <p:spPr>
          <a:xfrm rot="432219">
            <a:off x="2766236" y="2140503"/>
            <a:ext cx="315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3. Request ticket for remote TGS</a:t>
            </a:r>
          </a:p>
        </p:txBody>
      </p:sp>
      <p:sp>
        <p:nvSpPr>
          <p:cNvPr id="57" name="TextBox 56"/>
          <p:cNvSpPr txBox="1"/>
          <p:nvPr/>
        </p:nvSpPr>
        <p:spPr>
          <a:xfrm rot="406625">
            <a:off x="3112421" y="2502169"/>
            <a:ext cx="2409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4. Ticket for remote TGS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87987" y="4300379"/>
            <a:ext cx="1273072" cy="817186"/>
            <a:chOff x="4139952" y="4581128"/>
            <a:chExt cx="1273072" cy="817186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2" y="4581128"/>
              <a:ext cx="816178" cy="817186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4930200" y="4822250"/>
              <a:ext cx="4828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/>
                <a:t>AS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05343" y="5676232"/>
            <a:ext cx="1370080" cy="873114"/>
            <a:chOff x="4173704" y="5688234"/>
            <a:chExt cx="1370080" cy="87311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704" y="5688234"/>
              <a:ext cx="767958" cy="873114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4916688" y="5939988"/>
              <a:ext cx="627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/>
                <a:t>TGS</a:t>
              </a:r>
            </a:p>
          </p:txBody>
        </p:sp>
      </p:grpSp>
      <p:cxnSp>
        <p:nvCxnSpPr>
          <p:cNvPr id="66" name="Straight Connector 65"/>
          <p:cNvCxnSpPr/>
          <p:nvPr/>
        </p:nvCxnSpPr>
        <p:spPr>
          <a:xfrm>
            <a:off x="2603612" y="2625952"/>
            <a:ext cx="3240360" cy="325132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268681" y="2648446"/>
            <a:ext cx="3379017" cy="3486004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2681430">
            <a:off x="3070750" y="4323703"/>
            <a:ext cx="3332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5. Request ticket for remote server</a:t>
            </a:r>
          </a:p>
        </p:txBody>
      </p:sp>
      <p:sp>
        <p:nvSpPr>
          <p:cNvPr id="72" name="TextBox 71"/>
          <p:cNvSpPr txBox="1"/>
          <p:nvPr/>
        </p:nvSpPr>
        <p:spPr>
          <a:xfrm rot="2756670">
            <a:off x="2828256" y="4196722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6. Ticket for remote server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5881" y="5076166"/>
            <a:ext cx="864340" cy="1161146"/>
            <a:chOff x="721881" y="5076166"/>
            <a:chExt cx="864340" cy="116114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51" y="5076166"/>
              <a:ext cx="767958" cy="873114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721881" y="5867980"/>
              <a:ext cx="8643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b="1" dirty="0"/>
                <a:t>Server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2207568" y="2609713"/>
            <a:ext cx="0" cy="2771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03532" y="3933856"/>
            <a:ext cx="2608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7. Request remote service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47435" y="50338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Realm 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41128" y="6264024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Realm B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034027" y="338141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Kerberos</a:t>
            </a: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8560997" y="35332"/>
            <a:ext cx="2839479" cy="136815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Kerberos Realm</a:t>
            </a:r>
          </a:p>
        </p:txBody>
      </p:sp>
    </p:spTree>
    <p:extLst>
      <p:ext uri="{BB962C8B-B14F-4D97-AF65-F5344CB8AC3E}">
        <p14:creationId xmlns:p14="http://schemas.microsoft.com/office/powerpoint/2010/main" val="303683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4" grpId="0"/>
      <p:bldP spid="55" grpId="0"/>
      <p:bldP spid="56" grpId="0"/>
      <p:bldP spid="57" grpId="0"/>
      <p:bldP spid="71" grpId="0"/>
      <p:bldP spid="72" grpId="0"/>
      <p:bldP spid="12" grpId="0"/>
      <p:bldP spid="15" grpId="0"/>
      <p:bldP spid="44" grpId="0"/>
      <p:bldP spid="46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err="1"/>
              <a:t>maulik.trivedi@darshan.ac.in</a:t>
            </a:r>
            <a:endParaRPr lang="en-US" sz="140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Prof. Maulik D Trivedi</a:t>
            </a:r>
          </a:p>
        </p:txBody>
      </p:sp>
      <p:pic>
        <p:nvPicPr>
          <p:cNvPr id="3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4AA8BEC-9CD2-7B2E-12FB-4AADF4AE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a Key Distribution Centre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Key Distribution Centre </a:t>
            </a:r>
            <a:r>
              <a:rPr lang="en-IN" dirty="0"/>
              <a:t>(KDC) is </a:t>
            </a:r>
            <a:r>
              <a:rPr lang="en-IN" dirty="0">
                <a:solidFill>
                  <a:srgbClr val="C00000"/>
                </a:solidFill>
              </a:rPr>
              <a:t>trusted third party</a:t>
            </a:r>
            <a:r>
              <a:rPr lang="en-IN" dirty="0"/>
              <a:t>.</a:t>
            </a:r>
          </a:p>
          <a:p>
            <a:r>
              <a:rPr lang="en-IN" dirty="0"/>
              <a:t>Hierarchy of keys used: </a:t>
            </a:r>
          </a:p>
          <a:p>
            <a:pPr lvl="1"/>
            <a:r>
              <a:rPr lang="en-IN" sz="2400" dirty="0"/>
              <a:t>Data sent between end-systems are encrypted with temporary </a:t>
            </a:r>
            <a:r>
              <a:rPr lang="en-IN" sz="2400" dirty="0">
                <a:solidFill>
                  <a:srgbClr val="C00000"/>
                </a:solidFill>
              </a:rPr>
              <a:t>session key.</a:t>
            </a:r>
          </a:p>
          <a:p>
            <a:pPr lvl="1"/>
            <a:r>
              <a:rPr lang="en-IN" sz="2400" dirty="0"/>
              <a:t>Session keys obtained from KDC over network are encrypted with </a:t>
            </a:r>
            <a:r>
              <a:rPr lang="en-IN" sz="2400" dirty="0">
                <a:solidFill>
                  <a:srgbClr val="C00000"/>
                </a:solidFill>
              </a:rPr>
              <a:t>master key.</a:t>
            </a:r>
          </a:p>
          <a:p>
            <a:pPr lvl="1"/>
            <a:r>
              <a:rPr lang="en-IN" sz="2400" dirty="0"/>
              <a:t>Master keys can be distributed using </a:t>
            </a:r>
            <a:r>
              <a:rPr lang="en-IN" sz="2400" dirty="0">
                <a:solidFill>
                  <a:srgbClr val="C00000"/>
                </a:solidFill>
              </a:rPr>
              <a:t>manual delivery</a:t>
            </a:r>
            <a:r>
              <a:rPr lang="en-IN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99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Hierarchy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Communication between end systems is encrypted using a temporary key, often referred to as a </a:t>
            </a:r>
            <a:r>
              <a:rPr lang="en-IN" dirty="0">
                <a:solidFill>
                  <a:srgbClr val="C00000"/>
                </a:solidFill>
              </a:rPr>
              <a:t>session key.</a:t>
            </a:r>
          </a:p>
          <a:p>
            <a:r>
              <a:rPr lang="en-IN" dirty="0"/>
              <a:t>Session keys are transmitted in encrypted form, using </a:t>
            </a:r>
            <a:r>
              <a:rPr lang="en-IN" dirty="0">
                <a:solidFill>
                  <a:srgbClr val="C00000"/>
                </a:solidFill>
              </a:rPr>
              <a:t>a master key </a:t>
            </a:r>
            <a:r>
              <a:rPr lang="en-IN" dirty="0"/>
              <a:t>that is shared by the </a:t>
            </a:r>
            <a:r>
              <a:rPr lang="en-IN" dirty="0">
                <a:solidFill>
                  <a:srgbClr val="C00000"/>
                </a:solidFill>
              </a:rPr>
              <a:t>key distribution center </a:t>
            </a:r>
            <a:r>
              <a:rPr lang="en-IN" dirty="0"/>
              <a:t>and an end system or user.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42987" y="2522100"/>
            <a:ext cx="3906025" cy="37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7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Distribution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63BF-98C2-E803-E832-D1BD1C739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925869" y="937674"/>
            <a:ext cx="2974957" cy="1260140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Key Distribution Center (Key)</a:t>
            </a:r>
          </a:p>
        </p:txBody>
      </p:sp>
      <p:sp>
        <p:nvSpPr>
          <p:cNvPr id="5" name="Oval 4"/>
          <p:cNvSpPr/>
          <p:nvPr/>
        </p:nvSpPr>
        <p:spPr>
          <a:xfrm>
            <a:off x="1811524" y="4301559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Oval 6"/>
          <p:cNvSpPr/>
          <p:nvPr/>
        </p:nvSpPr>
        <p:spPr>
          <a:xfrm>
            <a:off x="8688288" y="4301559"/>
            <a:ext cx="1620180" cy="972108"/>
          </a:xfrm>
          <a:prstGeom prst="ellipse">
            <a:avLst/>
          </a:prstGeom>
          <a:solidFill>
            <a:schemeClr val="accent6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Initiator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B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243573" y="1567745"/>
            <a:ext cx="2682296" cy="2733815"/>
            <a:chOff x="719572" y="1567744"/>
            <a:chExt cx="2682296" cy="2733815"/>
          </a:xfrm>
        </p:grpSpPr>
        <p:cxnSp>
          <p:nvCxnSpPr>
            <p:cNvPr id="9" name="Curved Connector 8"/>
            <p:cNvCxnSpPr>
              <a:cxnSpLocks/>
              <a:stCxn id="5" idx="0"/>
              <a:endCxn id="4" idx="2"/>
            </p:cNvCxnSpPr>
            <p:nvPr/>
          </p:nvCxnSpPr>
          <p:spPr>
            <a:xfrm rot="5400000" flipH="1" flipV="1">
              <a:off x="882833" y="1782524"/>
              <a:ext cx="2733815" cy="2304255"/>
            </a:xfrm>
            <a:prstGeom prst="curvedConnector2">
              <a:avLst/>
            </a:prstGeom>
            <a:ln>
              <a:headEnd w="med" len="med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719572" y="2333243"/>
                  <a:ext cx="2124236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(1) 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72" y="2333243"/>
                  <a:ext cx="2124236" cy="360040"/>
                </a:xfrm>
                <a:prstGeom prst="rect">
                  <a:avLst/>
                </a:prstGeom>
                <a:blipFill>
                  <a:blip r:embed="rId2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2917027" y="2197814"/>
            <a:ext cx="7769483" cy="2160240"/>
            <a:chOff x="1393026" y="2197814"/>
            <a:chExt cx="7769483" cy="2160240"/>
          </a:xfrm>
        </p:grpSpPr>
        <p:cxnSp>
          <p:nvCxnSpPr>
            <p:cNvPr id="14" name="Straight Arrow Connector 13"/>
            <p:cNvCxnSpPr>
              <a:cxnSpLocks/>
              <a:stCxn id="4" idx="4"/>
            </p:cNvCxnSpPr>
            <p:nvPr/>
          </p:nvCxnSpPr>
          <p:spPr>
            <a:xfrm flipH="1">
              <a:off x="1393026" y="2197814"/>
              <a:ext cx="3496321" cy="2160240"/>
            </a:xfrm>
            <a:prstGeom prst="straightConnector1">
              <a:avLst/>
            </a:prstGeom>
            <a:ln>
              <a:headEnd w="med" len="med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401869" y="2327475"/>
                  <a:ext cx="576064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(2) 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 err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𝐾</m:t>
                        </m:r>
                        <m:r>
                          <a:rPr lang="en-IN" sz="2000" i="1" baseline="-25000" dirty="0" err="1">
                            <a:solidFill>
                              <a:schemeClr val="accent6"/>
                            </a:solidFill>
                            <a:latin typeface="Cambria Math"/>
                          </a:rPr>
                          <m:t>𝑎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[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 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]) ||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[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]) 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69" y="2327475"/>
                  <a:ext cx="5760640" cy="360040"/>
                </a:xfrm>
                <a:prstGeom prst="rect">
                  <a:avLst/>
                </a:prstGeom>
                <a:blipFill>
                  <a:blip r:embed="rId3"/>
                  <a:stretch>
                    <a:fillRect b="-275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3200784" y="3774199"/>
            <a:ext cx="5731124" cy="676073"/>
            <a:chOff x="1676784" y="3774198"/>
            <a:chExt cx="5731124" cy="676073"/>
          </a:xfrm>
        </p:grpSpPr>
        <p:cxnSp>
          <p:nvCxnSpPr>
            <p:cNvPr id="6" name="Curved Connector 5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4535996" y="1578359"/>
              <a:ext cx="12700" cy="5731124"/>
            </a:xfrm>
            <a:prstGeom prst="curvedConnector3">
              <a:avLst>
                <a:gd name="adj1" fmla="val 4113016"/>
              </a:avLst>
            </a:prstGeom>
            <a:ln>
              <a:headEnd w="med" len="med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401870" y="3774198"/>
                  <a:ext cx="2340260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(3)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[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||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𝐼𝐷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]) 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1870" y="3774198"/>
                  <a:ext cx="2340260" cy="360040"/>
                </a:xfrm>
                <a:prstGeom prst="rect">
                  <a:avLst/>
                </a:prstGeom>
                <a:blipFill>
                  <a:blip r:embed="rId4"/>
                  <a:stretch>
                    <a:fillRect l="-1075" r="-3226" b="-275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3200784" y="5124955"/>
            <a:ext cx="5731124" cy="515102"/>
            <a:chOff x="1676784" y="5124955"/>
            <a:chExt cx="5731124" cy="515102"/>
          </a:xfrm>
        </p:grpSpPr>
        <p:cxnSp>
          <p:nvCxnSpPr>
            <p:cNvPr id="13" name="Curved Connector 12"/>
            <p:cNvCxnSpPr>
              <a:stCxn id="7" idx="3"/>
              <a:endCxn id="5" idx="5"/>
            </p:cNvCxnSpPr>
            <p:nvPr/>
          </p:nvCxnSpPr>
          <p:spPr>
            <a:xfrm rot="5400000">
              <a:off x="4535996" y="2265743"/>
              <a:ext cx="12700" cy="5731124"/>
            </a:xfrm>
            <a:prstGeom prst="curvedConnector3">
              <a:avLst>
                <a:gd name="adj1" fmla="val 2920961"/>
              </a:avLst>
            </a:prstGeom>
            <a:ln>
              <a:headEnd w="med" len="med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707904" y="5280017"/>
                  <a:ext cx="1656184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(4) 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])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04" y="5280017"/>
                  <a:ext cx="1656184" cy="360040"/>
                </a:xfrm>
                <a:prstGeom prst="rect">
                  <a:avLst/>
                </a:prstGeom>
                <a:blipFill>
                  <a:blip r:embed="rId5"/>
                  <a:stretch>
                    <a:fillRect l="-1515" r="-3788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2627964" y="5267318"/>
            <a:ext cx="6876764" cy="1009765"/>
            <a:chOff x="1103964" y="5267317"/>
            <a:chExt cx="6876764" cy="1009765"/>
          </a:xfrm>
        </p:grpSpPr>
        <p:cxnSp>
          <p:nvCxnSpPr>
            <p:cNvPr id="22" name="Curved Connector 21"/>
            <p:cNvCxnSpPr>
              <a:stCxn id="5" idx="4"/>
              <a:endCxn id="7" idx="4"/>
            </p:cNvCxnSpPr>
            <p:nvPr/>
          </p:nvCxnSpPr>
          <p:spPr>
            <a:xfrm rot="16200000" flipH="1">
              <a:off x="4535996" y="1835285"/>
              <a:ext cx="12700" cy="6876764"/>
            </a:xfrm>
            <a:prstGeom prst="curvedConnector3">
              <a:avLst>
                <a:gd name="adj1" fmla="val 6806622"/>
              </a:avLst>
            </a:prstGeom>
            <a:ln>
              <a:headEnd w="med" len="med"/>
              <a:tailEnd type="triangl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3743908" y="5917042"/>
                  <a:ext cx="1872208" cy="3600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(5) 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en-IN" sz="2000" i="1" dirty="0" smtClean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𝐾</m:t>
                            </m:r>
                          </m:e>
                          <m:sub>
                            <m:r>
                              <a:rPr lang="en-IN" sz="2000" i="1" dirty="0">
                                <a:solidFill>
                                  <a:schemeClr val="accent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IN" sz="2000" i="1" baseline="-25000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IN" sz="2000" i="1" dirty="0">
                            <a:solidFill>
                              <a:schemeClr val="accent6"/>
                            </a:solidFill>
                            <a:latin typeface="Cambria Math"/>
                          </a:rPr>
                          <m:t>))</m:t>
                        </m:r>
                      </m:oMath>
                    </m:oMathPara>
                  </a14:m>
                  <a:endParaRPr lang="en-IN" sz="2000" baseline="-25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908" y="5917042"/>
                  <a:ext cx="1872208" cy="360040"/>
                </a:xfrm>
                <a:prstGeom prst="rect">
                  <a:avLst/>
                </a:prstGeom>
                <a:blipFill>
                  <a:blip r:embed="rId6"/>
                  <a:stretch>
                    <a:fillRect l="-1342" r="-6040" b="-275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9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20634</TotalTime>
  <Words>3878</Words>
  <Application>Microsoft Macintosh PowerPoint</Application>
  <PresentationFormat>Widescreen</PresentationFormat>
  <Paragraphs>512</Paragraphs>
  <Slides>62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Times New Roman</vt:lpstr>
      <vt:lpstr>Wingdings 3</vt:lpstr>
      <vt:lpstr>Calibri</vt:lpstr>
      <vt:lpstr>Cambria Math</vt:lpstr>
      <vt:lpstr>Wingdings</vt:lpstr>
      <vt:lpstr>Roboto Condensed Light</vt:lpstr>
      <vt:lpstr>Roboto Condensed</vt:lpstr>
      <vt:lpstr>Open Sans Extrabold</vt:lpstr>
      <vt:lpstr>Consolas</vt:lpstr>
      <vt:lpstr>Arial</vt:lpstr>
      <vt:lpstr>VIdeo Lecture 16x9 Light Template</vt:lpstr>
      <vt:lpstr>Unit-5  Key Management and Remote User Authentication</vt:lpstr>
      <vt:lpstr>PowerPoint Presentation</vt:lpstr>
      <vt:lpstr>Key Management and Distribution</vt:lpstr>
      <vt:lpstr>Key Distribution</vt:lpstr>
      <vt:lpstr>Symmetric Key Distribution using Symmetric and Asymmetric Encryptions</vt:lpstr>
      <vt:lpstr>Symmetric Key Distribution using Symmetric Encryption</vt:lpstr>
      <vt:lpstr>Using a Key Distribution Centre</vt:lpstr>
      <vt:lpstr>Key Hierarchy </vt:lpstr>
      <vt:lpstr>Key Distribution Scenario</vt:lpstr>
      <vt:lpstr>KDC Scenario Notation</vt:lpstr>
      <vt:lpstr>Key Distribution Scenario</vt:lpstr>
      <vt:lpstr>Decentralised Key Distribution</vt:lpstr>
      <vt:lpstr>Symmetric Key Distribution using Asymmetric Encryption</vt:lpstr>
      <vt:lpstr>Simple Secret Key Distribution</vt:lpstr>
      <vt:lpstr>Secret Key Distribution with Confidentiality &amp; Authentication</vt:lpstr>
      <vt:lpstr>Secret Key Distribution with Confidentiality &amp; Authentication</vt:lpstr>
      <vt:lpstr>Distribution of Public Keys</vt:lpstr>
      <vt:lpstr>Distribution of Public Keys</vt:lpstr>
      <vt:lpstr>1. Public Announcement</vt:lpstr>
      <vt:lpstr>2. Publicly Available Directory</vt:lpstr>
      <vt:lpstr>3. Public-Key Authority</vt:lpstr>
      <vt:lpstr>3. Public-Key Authority – Cont…</vt:lpstr>
      <vt:lpstr>3. Public-Key Authority – Cont…</vt:lpstr>
      <vt:lpstr>4. Public-Key Certificates </vt:lpstr>
      <vt:lpstr>4. Public-Key Certificates – Cont.</vt:lpstr>
      <vt:lpstr>4. Public-Key Certificates – Cont… </vt:lpstr>
      <vt:lpstr>X.509 Certificates</vt:lpstr>
      <vt:lpstr>X.509 Certificates</vt:lpstr>
      <vt:lpstr>PowerPoint Presentation</vt:lpstr>
      <vt:lpstr>X.509 Format – Cont…</vt:lpstr>
      <vt:lpstr>X.509 Format – Cont…</vt:lpstr>
      <vt:lpstr>Public Key Infrastructure</vt:lpstr>
      <vt:lpstr>Public-Key Certificate Use</vt:lpstr>
      <vt:lpstr>Public key Infrastructure (PKI)</vt:lpstr>
      <vt:lpstr>Public key Infrastructure (PKI)</vt:lpstr>
      <vt:lpstr>Public key Infrastructure (PKI) – Cont…</vt:lpstr>
      <vt:lpstr>Working of PKI - Example</vt:lpstr>
      <vt:lpstr>Remote User Authentication with Symmetric and Asymmetric Encryption</vt:lpstr>
      <vt:lpstr>Remote user authentication with symmetric encryption</vt:lpstr>
      <vt:lpstr>Remote user authentication with symmetric encryption</vt:lpstr>
      <vt:lpstr>Remote user authentication with Asymmetric encryption</vt:lpstr>
      <vt:lpstr>Kerberos</vt:lpstr>
      <vt:lpstr>Kerberos</vt:lpstr>
      <vt:lpstr>Kerberos – Simple Dialogue</vt:lpstr>
      <vt:lpstr>Kerberos – Simple Dialogue</vt:lpstr>
      <vt:lpstr>Kerberos – More Secure Dialogue</vt:lpstr>
      <vt:lpstr>Kerberos – More Secure Dialogue</vt:lpstr>
      <vt:lpstr>Kerberos – More Secure Dialogue</vt:lpstr>
      <vt:lpstr>PowerPoint Presentation</vt:lpstr>
      <vt:lpstr>Kerberos Version 4 – Step-1</vt:lpstr>
      <vt:lpstr>Kerberos Version 4 – Step-2</vt:lpstr>
      <vt:lpstr>Kerberos Version 4 – Step-3</vt:lpstr>
      <vt:lpstr>Kerberos Version 4 – Step-4</vt:lpstr>
      <vt:lpstr>Kerberos Version 4 – Step-4</vt:lpstr>
      <vt:lpstr>Kerberos Version 4 – Step-5,6</vt:lpstr>
      <vt:lpstr>Kerberos Version 4 – Step-5,6</vt:lpstr>
      <vt:lpstr>Ticket</vt:lpstr>
      <vt:lpstr>Ticket Contents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  Introduction to Big Data </dc:title>
  <dc:subject/>
  <dc:creator>maulik trivedi</dc:creator>
  <cp:keywords/>
  <dc:description/>
  <cp:lastModifiedBy>Maulik-M2</cp:lastModifiedBy>
  <cp:revision>412</cp:revision>
  <dcterms:created xsi:type="dcterms:W3CDTF">2021-06-25T10:21:07Z</dcterms:created>
  <dcterms:modified xsi:type="dcterms:W3CDTF">2025-03-12T16:18:55Z</dcterms:modified>
  <cp:category/>
</cp:coreProperties>
</file>